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Lst>
  <p:sldSz cy="5143500" cx="9144000"/>
  <p:notesSz cx="6858000" cy="9144000"/>
  <p:embeddedFontLst>
    <p:embeddedFont>
      <p:font typeface="Roboto"/>
      <p:regular r:id="rId90"/>
      <p:bold r:id="rId91"/>
      <p:italic r:id="rId92"/>
      <p:boldItalic r:id="rId93"/>
    </p:embeddedFont>
    <p:embeddedFont>
      <p:font typeface="Open Sans Light"/>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OpenSansLight-bold.fntdata"/><Relationship Id="rId94" Type="http://schemas.openxmlformats.org/officeDocument/2006/relationships/font" Target="fonts/OpenSansLight-regular.fntdata"/><Relationship Id="rId97" Type="http://schemas.openxmlformats.org/officeDocument/2006/relationships/font" Target="fonts/OpenSansLight-boldItalic.fntdata"/><Relationship Id="rId96" Type="http://schemas.openxmlformats.org/officeDocument/2006/relationships/font" Target="fonts/OpenSansLight-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bold.fntdata"/><Relationship Id="rId90" Type="http://schemas.openxmlformats.org/officeDocument/2006/relationships/font" Target="fonts/Roboto-regular.fntdata"/><Relationship Id="rId93" Type="http://schemas.openxmlformats.org/officeDocument/2006/relationships/font" Target="fonts/Roboto-boldItalic.fntdata"/><Relationship Id="rId92"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ference.wolfram.com/language/ref/Tanh.html" TargetMode="External"/><Relationship Id="rId3" Type="http://schemas.openxmlformats.org/officeDocument/2006/relationships/hyperlink" Target="https://en.wikipedia.org/wiki/Rectifier_(neural_networks)"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mccormickml.com/"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2e48c8234_2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Afternoon, my name is John Brandt and today I’ll be giving a lecture on sentence similarity and embeddings.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am a second year master’s student at the school of Forestry, where NLP has been integral to a lot of my research. </a:t>
            </a:r>
            <a:endParaRPr/>
          </a:p>
          <a:p>
            <a:pPr indent="0" lvl="0" marL="0" rtl="0" algn="l">
              <a:spcBef>
                <a:spcPts val="0"/>
              </a:spcBef>
              <a:spcAft>
                <a:spcPts val="0"/>
              </a:spcAft>
              <a:buNone/>
            </a:pPr>
            <a:r>
              <a:rPr lang="en"/>
              <a:t> A lot of the more cutting-edge methods discussed in the later part of this talk were thus very relevant to my own interests and I hope they can be englightening to yours. </a:t>
            </a:r>
            <a:endParaRPr/>
          </a:p>
        </p:txBody>
      </p:sp>
      <p:sp>
        <p:nvSpPr>
          <p:cNvPr id="58" name="Google Shape;58;g42e48c8234_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42e48c8234_2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g42e48c8234_2_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http://clic.cimec.unitn.it/marco/publications/acl2014/baroni-etal-countpredict-acl2014.pdf</a:t>
            </a:r>
            <a:endParaRPr b="0" i="0" sz="1200" u="none" cap="none" strike="noStrike">
              <a:solidFill>
                <a:schemeClr val="dk1"/>
              </a:solidFill>
              <a:latin typeface="Calibri"/>
              <a:ea typeface="Calibri"/>
              <a:cs typeface="Calibri"/>
              <a:sym typeface="Calibri"/>
            </a:endParaRPr>
          </a:p>
        </p:txBody>
      </p:sp>
      <p:sp>
        <p:nvSpPr>
          <p:cNvPr id="124" name="Google Shape;124;g42e48c8234_2_1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2e48c8234_2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g42e48c8234_2_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https://nlp.stanford.edu/projects/glove/</a:t>
            </a:r>
            <a:endParaRPr/>
          </a:p>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https://nlp.stanford.edu/pubs/glove.pdf</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X_Ij = arbitrary difference between word and context word, so makes them interchangeable b_i and b_j are bias terms that come from log(i) because it is independent of j</a:t>
            </a:r>
            <a:br>
              <a:rPr b="0" i="0" lang="en" sz="1200" u="none" cap="none" strike="noStrike">
                <a:solidFill>
                  <a:schemeClr val="dk1"/>
                </a:solidFill>
                <a:latin typeface="Calibri"/>
                <a:ea typeface="Calibri"/>
                <a:cs typeface="Calibri"/>
                <a:sym typeface="Calibri"/>
              </a:rPr>
            </a:br>
            <a:r>
              <a:rPr b="0" i="0" lang="en" sz="1200" u="none" cap="none" strike="noStrike">
                <a:solidFill>
                  <a:schemeClr val="dk1"/>
                </a:solidFill>
                <a:latin typeface="Calibri"/>
                <a:ea typeface="Calibri"/>
                <a:cs typeface="Calibri"/>
                <a:sym typeface="Calibri"/>
              </a:rPr>
              <a:t>V is size of vocab</a:t>
            </a:r>
            <a:endParaRPr/>
          </a:p>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F(X_ij) is a weighting function</a:t>
            </a:r>
            <a:endParaRPr b="0" i="0" sz="1200" u="none" cap="none" strike="noStrike">
              <a:solidFill>
                <a:schemeClr val="dk1"/>
              </a:solidFill>
              <a:latin typeface="Calibri"/>
              <a:ea typeface="Calibri"/>
              <a:cs typeface="Calibri"/>
              <a:sym typeface="Calibri"/>
            </a:endParaRPr>
          </a:p>
        </p:txBody>
      </p:sp>
      <p:sp>
        <p:nvSpPr>
          <p:cNvPr id="131" name="Google Shape;131;g42e48c8234_2_1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389e5f6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389e5f6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 (P_ik) and log(X_ik) would have exchange symmetry if not for log X_i. but X_i is not dependent on k, so we can absorb it into the bias term for the embedding w_i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37ed6434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37ed6434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 that bias terms are not clearly explained in paper at all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Eq (1) is undefined when X_ik is zero. Instead cast it as a least squares objective.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Basically we are interested in some weighting function f(x_ij) such that minimizing the MSE is equivalent to minimizing the difference between the dot product and the log co-occurance (plus their biases), for each word, word co-occurance pair in the vocabulary.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weighting function is the word,word co-occurance divided by the maximum co-occurance in the data. The ¾ power is empirical.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2e48c8234_2_15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42e48c8234_2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2e48c8234_2_1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42e48c8234_2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2e48c8234_2_15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42e48c8234_2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2e48c8234_2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42e48c8234_2_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http://ruder.io/word-embeddings-2017/</a:t>
            </a:r>
            <a:endParaRPr b="0" i="0" sz="1200" u="none" cap="none" strike="noStrike">
              <a:solidFill>
                <a:schemeClr val="dk1"/>
              </a:solidFill>
              <a:latin typeface="Calibri"/>
              <a:ea typeface="Calibri"/>
              <a:cs typeface="Calibri"/>
              <a:sym typeface="Calibri"/>
            </a:endParaRPr>
          </a:p>
        </p:txBody>
      </p:sp>
      <p:sp>
        <p:nvSpPr>
          <p:cNvPr id="176" name="Google Shape;176;g42e48c8234_2_1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2e48c8234_2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g42e48c8234_2_1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https://medium.com/huggingface/universal-word-sentence-embeddings-ce48ddc8fc3a</a:t>
            </a:r>
            <a:endParaRPr b="0" i="0" sz="1200" u="none" cap="none" strike="noStrike">
              <a:solidFill>
                <a:schemeClr val="dk1"/>
              </a:solidFill>
              <a:latin typeface="Calibri"/>
              <a:ea typeface="Calibri"/>
              <a:cs typeface="Calibri"/>
              <a:sym typeface="Calibri"/>
            </a:endParaRPr>
          </a:p>
        </p:txBody>
      </p:sp>
      <p:sp>
        <p:nvSpPr>
          <p:cNvPr id="183" name="Google Shape;183;g42e48c8234_2_1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51977f3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51977f3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2e48c8234_2_8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begin with a crash-course on word2vec and glove, to make sure that we are all on the same page when discussing their hyperparameters and objectives later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Afterwards, we will consider four types of sentence embeddings in depth: Doc2Vec, skip-thoughts, quick-thoughts, and universal sentence embeddings.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end with a quick overview of a supervised method, InferSent, and then close with a discussion and a framework for choosing between the options. </a:t>
            </a:r>
            <a:endParaRPr/>
          </a:p>
        </p:txBody>
      </p:sp>
      <p:sp>
        <p:nvSpPr>
          <p:cNvPr id="64" name="Google Shape;64;g42e48c8234_2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2e48c8234_2_18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42e48c8234_2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4a4531fe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4a4531fe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2e48c8234_2_18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42e48c8234_2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2e48c8234_2_19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Randomly initialized word vectors and paragraph vectors are used to predict the next word in a sentence. At each training step, a fixed-length context is sampled from a random paragraph. The paragraph vector is shared across each context within paragraphs but not between paragraphs, and can be conceptualized as the topic of the paragraph. Over many training steps, many combinations of contexts from each paragraph converge to learn the embedding for the para- graph. </a:t>
            </a:r>
            <a:endParaRPr sz="1000">
              <a:solidFill>
                <a:schemeClr val="dk1"/>
              </a:solidFill>
            </a:endParaRPr>
          </a:p>
          <a:p>
            <a:pPr indent="0" lvl="0" marL="0" rtl="0" algn="l">
              <a:spcBef>
                <a:spcPts val="0"/>
              </a:spcBef>
              <a:spcAft>
                <a:spcPts val="0"/>
              </a:spcAft>
              <a:buNone/>
            </a:pPr>
            <a:r>
              <a:t/>
            </a:r>
            <a:endParaRPr/>
          </a:p>
        </p:txBody>
      </p:sp>
      <p:sp>
        <p:nvSpPr>
          <p:cNvPr id="215" name="Google Shape;215;g42e48c8234_2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2e48c8234_2_19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shows the distributed bag of words approach to doc2vec. In this case, the objective is to predict randomly sampled words from the paragraph given the paragraph vector. This model is simpler, requires less storage, and is similar to the skip-gram approach in word2vec. While distributed memory tends to outperform distributed bag of words, the concatenation of both outperforms either individually. The authors thus recommend training both approaches and using concatenated paragraph embeddings for downstream tasks.</a:t>
            </a:r>
            <a:endParaRPr sz="1000">
              <a:solidFill>
                <a:schemeClr val="dk1"/>
              </a:solidFill>
            </a:endParaRPr>
          </a:p>
          <a:p>
            <a:pPr indent="0" lvl="0" marL="0" rtl="0" algn="l">
              <a:spcBef>
                <a:spcPts val="0"/>
              </a:spcBef>
              <a:spcAft>
                <a:spcPts val="0"/>
              </a:spcAft>
              <a:buNone/>
            </a:pPr>
            <a:r>
              <a:t/>
            </a:r>
            <a:endParaRPr/>
          </a:p>
        </p:txBody>
      </p:sp>
      <p:sp>
        <p:nvSpPr>
          <p:cNvPr id="221" name="Google Shape;221;g42e48c8234_2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2e48c8234_2_20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42e48c8234_2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2e48c8234_2_21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42e48c8234_2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2e48c8234_2_2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42e48c8234_2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2e48c8234_2_22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42e48c8234_2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4a4531fe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4a4531fe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2e48c8234_2_8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Embeddings were developed to solve the problem of sparsity caused by one-hot encoding.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Embeddings are dense representations of words that convey similarity. However, they learn biases from their training set and are rarely generalizable to new corpuses.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3rd BP.</a:t>
            </a:r>
            <a:endParaRPr/>
          </a:p>
        </p:txBody>
      </p:sp>
      <p:sp>
        <p:nvSpPr>
          <p:cNvPr id="70" name="Google Shape;70;g42e48c8234_2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51977f30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51977f30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2e48c8234_2_22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42e48c8234_2_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2e48c8234_2_23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42e48c8234_2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2e48c8234_2_23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42e48c8234_2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2e48c8234_2_24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42e48c8234_2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2e48c8234_2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g42e48c8234_2_2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dk1"/>
                </a:solidFill>
                <a:latin typeface="Calibri"/>
                <a:ea typeface="Calibri"/>
                <a:cs typeface="Calibri"/>
                <a:sym typeface="Calibri"/>
              </a:rPr>
              <a:t>The vanishing gradient problem is basically that the neurons in earlier layers are learned very slowly because the gradients get smaller as we move backwards in the network.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http://www.wildml.com/2015/09/recurrent-neural-networks-tutorial-part-1-introduction-to-rnns/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X_t </a:t>
            </a:r>
            <a:r>
              <a:rPr b="0" i="0" lang="en" sz="1200" u="none" cap="none" strike="noStrike">
                <a:solidFill>
                  <a:schemeClr val="dk1"/>
                </a:solidFill>
                <a:latin typeface="Calibri"/>
                <a:ea typeface="Calibri"/>
                <a:cs typeface="Calibri"/>
                <a:sym typeface="Calibri"/>
              </a:rPr>
              <a:t> is the input at time step t. For example,  could be a one-hot vector corresponding to the second word of a sentence.</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S_t</a:t>
            </a:r>
            <a:r>
              <a:rPr b="0" i="0" lang="en" sz="1200" u="none" cap="none" strike="noStrike">
                <a:solidFill>
                  <a:schemeClr val="dk1"/>
                </a:solidFill>
                <a:latin typeface="Calibri"/>
                <a:ea typeface="Calibri"/>
                <a:cs typeface="Calibri"/>
                <a:sym typeface="Calibri"/>
              </a:rPr>
              <a:t> is the hidden state at time step t. It’s the “memory” of the network.  s_t is calculated based on the previous hidden state and the input at the current step</a:t>
            </a:r>
            <a:r>
              <a:rPr lang="en" sz="1200">
                <a:solidFill>
                  <a:schemeClr val="dk1"/>
                </a:solidFill>
                <a:latin typeface="Calibri"/>
                <a:ea typeface="Calibri"/>
                <a:cs typeface="Calibri"/>
                <a:sym typeface="Calibri"/>
              </a:rPr>
              <a:t>:  f(Ux_t + W s_(t-1)) </a:t>
            </a:r>
            <a:r>
              <a:rPr b="0" i="0" lang="en" sz="1200" u="none" cap="none" strike="noStrike">
                <a:solidFill>
                  <a:schemeClr val="dk1"/>
                </a:solidFill>
                <a:latin typeface="Calibri"/>
                <a:ea typeface="Calibri"/>
                <a:cs typeface="Calibri"/>
                <a:sym typeface="Calibri"/>
              </a:rPr>
              <a:t>The function</a:t>
            </a:r>
            <a:r>
              <a:rPr lang="en" sz="1200">
                <a:solidFill>
                  <a:schemeClr val="dk1"/>
                </a:solidFill>
                <a:latin typeface="Calibri"/>
                <a:ea typeface="Calibri"/>
                <a:cs typeface="Calibri"/>
                <a:sym typeface="Calibri"/>
              </a:rPr>
              <a:t> f is</a:t>
            </a:r>
            <a:r>
              <a:rPr b="0" i="0" lang="en" sz="1200" u="none" cap="none" strike="noStrike">
                <a:solidFill>
                  <a:schemeClr val="dk1"/>
                </a:solidFill>
                <a:latin typeface="Calibri"/>
                <a:ea typeface="Calibri"/>
                <a:cs typeface="Calibri"/>
                <a:sym typeface="Calibri"/>
              </a:rPr>
              <a:t> usually a nonlinearity such as </a:t>
            </a:r>
            <a:r>
              <a:rPr b="0" i="0" lang="en" sz="1200" u="sng" cap="none" strike="noStrike">
                <a:solidFill>
                  <a:schemeClr val="hlink"/>
                </a:solidFill>
                <a:latin typeface="Calibri"/>
                <a:ea typeface="Calibri"/>
                <a:cs typeface="Calibri"/>
                <a:sym typeface="Calibri"/>
                <a:hlinkClick r:id="rId2"/>
              </a:rPr>
              <a:t>tanh</a:t>
            </a:r>
            <a:r>
              <a:rPr b="0" i="0" lang="en" sz="1200" u="none" cap="none" strike="noStrike">
                <a:solidFill>
                  <a:schemeClr val="dk1"/>
                </a:solidFill>
                <a:latin typeface="Calibri"/>
                <a:ea typeface="Calibri"/>
                <a:cs typeface="Calibri"/>
                <a:sym typeface="Calibri"/>
              </a:rPr>
              <a:t> or </a:t>
            </a:r>
            <a:r>
              <a:rPr b="0" i="0" lang="en" sz="1200" u="sng" cap="none" strike="noStrike">
                <a:solidFill>
                  <a:schemeClr val="hlink"/>
                </a:solidFill>
                <a:latin typeface="Calibri"/>
                <a:ea typeface="Calibri"/>
                <a:cs typeface="Calibri"/>
                <a:sym typeface="Calibri"/>
                <a:hlinkClick r:id="rId3"/>
              </a:rPr>
              <a:t>ReLU</a:t>
            </a:r>
            <a:r>
              <a:rPr b="0" i="0" lang="en"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O_t</a:t>
            </a:r>
            <a:r>
              <a:rPr b="0" i="0" lang="en" sz="1200" u="none" cap="none" strike="noStrike">
                <a:solidFill>
                  <a:schemeClr val="dk1"/>
                </a:solidFill>
                <a:latin typeface="Calibri"/>
                <a:ea typeface="Calibri"/>
                <a:cs typeface="Calibri"/>
                <a:sym typeface="Calibri"/>
              </a:rPr>
              <a:t> is the output at step t.</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U,V,W are shared across all steps - reduces number of parameters and allows generalizing to other lengths.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96" name="Google Shape;296;g42e48c8234_2_2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2e48c8234_2_25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42e48c8234_2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2e48c8234_2_2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Z[t] is the update gate</a:t>
            </a:r>
            <a:endParaRPr/>
          </a:p>
        </p:txBody>
      </p:sp>
      <p:sp>
        <p:nvSpPr>
          <p:cNvPr id="309" name="Google Shape;309;g42e48c8234_2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42e48c8234_2_26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42e48c8234_2_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44a4531fe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4a4531fe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rgbClr val="FFFFFF"/>
                </a:highlight>
              </a:rPr>
              <a:t>When </a:t>
            </a:r>
            <a:r>
              <a:rPr i="1" lang="en" sz="1000">
                <a:solidFill>
                  <a:schemeClr val="dk1"/>
                </a:solidFill>
              </a:rPr>
              <a:t>x_t</a:t>
            </a:r>
            <a:r>
              <a:rPr lang="en" sz="1000">
                <a:solidFill>
                  <a:schemeClr val="dk1"/>
                </a:solidFill>
                <a:highlight>
                  <a:srgbClr val="FFFFFF"/>
                </a:highlight>
              </a:rPr>
              <a:t> is plugged into the network unit, it is multiplied by its own weight </a:t>
            </a:r>
            <a:r>
              <a:rPr i="1" lang="en" sz="1000">
                <a:solidFill>
                  <a:schemeClr val="dk1"/>
                </a:solidFill>
              </a:rPr>
              <a:t>W(z)</a:t>
            </a:r>
            <a:r>
              <a:rPr lang="en" sz="1000">
                <a:solidFill>
                  <a:schemeClr val="dk1"/>
                </a:solidFill>
                <a:highlight>
                  <a:srgbClr val="FFFFFF"/>
                </a:highlight>
              </a:rPr>
              <a:t>. The same goes for </a:t>
            </a:r>
            <a:r>
              <a:rPr i="1" lang="en" sz="1000">
                <a:solidFill>
                  <a:schemeClr val="dk1"/>
                </a:solidFill>
              </a:rPr>
              <a:t>h_(t-1)</a:t>
            </a:r>
            <a:r>
              <a:rPr lang="en" sz="1000">
                <a:solidFill>
                  <a:schemeClr val="dk1"/>
                </a:solidFill>
                <a:highlight>
                  <a:srgbClr val="FFFFFF"/>
                </a:highlight>
              </a:rPr>
              <a:t> which holds the information for the previous </a:t>
            </a:r>
            <a:r>
              <a:rPr i="1" lang="en" sz="1000">
                <a:solidFill>
                  <a:schemeClr val="dk1"/>
                </a:solidFill>
              </a:rPr>
              <a:t>t-1</a:t>
            </a:r>
            <a:r>
              <a:rPr lang="en" sz="1000">
                <a:solidFill>
                  <a:schemeClr val="dk1"/>
                </a:solidFill>
                <a:highlight>
                  <a:srgbClr val="FFFFFF"/>
                </a:highlight>
              </a:rPr>
              <a:t> units and is multiplied by its own weight </a:t>
            </a:r>
            <a:r>
              <a:rPr i="1" lang="en" sz="1000">
                <a:solidFill>
                  <a:schemeClr val="dk1"/>
                </a:solidFill>
              </a:rPr>
              <a:t>U(z). </a:t>
            </a:r>
            <a:r>
              <a:rPr lang="en" sz="1000">
                <a:solidFill>
                  <a:schemeClr val="dk1"/>
                </a:solidFill>
                <a:highlight>
                  <a:srgbClr val="FFFFFF"/>
                </a:highlight>
              </a:rPr>
              <a:t>Both results are added together and a sigmoid activation function is applied to squash the result between 0 and 1</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br>
              <a:rPr lang="en" sz="1000">
                <a:solidFill>
                  <a:schemeClr val="dk1"/>
                </a:solidFill>
                <a:highlight>
                  <a:srgbClr val="FFFFFF"/>
                </a:highlight>
              </a:rPr>
            </a:br>
            <a:r>
              <a:rPr lang="en" sz="1000">
                <a:solidFill>
                  <a:schemeClr val="dk1"/>
                </a:solidFill>
                <a:highlight>
                  <a:srgbClr val="FFFFFF"/>
                </a:highlight>
              </a:rPr>
              <a:t>The forget gate and reset gate have similar formulas, but they differ in their usage.</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rPr lang="en" sz="1000">
                <a:solidFill>
                  <a:schemeClr val="dk1"/>
                </a:solidFill>
                <a:highlight>
                  <a:srgbClr val="FFFFFF"/>
                </a:highlight>
              </a:rPr>
              <a:t>The proposed state update, h bar is calculated as:</a:t>
            </a:r>
            <a:endParaRPr sz="1000">
              <a:solidFill>
                <a:schemeClr val="dk1"/>
              </a:solidFill>
              <a:highlight>
                <a:srgbClr val="FFFFFF"/>
              </a:highlight>
            </a:endParaRPr>
          </a:p>
          <a:p>
            <a:pPr indent="-292100" lvl="0" marL="457200" rtl="0" algn="l">
              <a:spcBef>
                <a:spcPts val="0"/>
              </a:spcBef>
              <a:spcAft>
                <a:spcPts val="0"/>
              </a:spcAft>
              <a:buClr>
                <a:schemeClr val="dk1"/>
              </a:buClr>
              <a:buSzPts val="1000"/>
              <a:buChar char="●"/>
            </a:pPr>
            <a:r>
              <a:rPr lang="en" sz="1000">
                <a:solidFill>
                  <a:schemeClr val="dk1"/>
                </a:solidFill>
                <a:highlight>
                  <a:srgbClr val="FFFFFF"/>
                </a:highlight>
              </a:rPr>
              <a:t>Multiply input by weight W and h(t-1) with weight U</a:t>
            </a:r>
            <a:endParaRPr sz="1000">
              <a:solidFill>
                <a:schemeClr val="dk1"/>
              </a:solidFill>
              <a:highlight>
                <a:srgbClr val="FFFFFF"/>
              </a:highlight>
            </a:endParaRPr>
          </a:p>
          <a:p>
            <a:pPr indent="-292100" lvl="0" marL="457200" rtl="0" algn="l">
              <a:spcBef>
                <a:spcPts val="0"/>
              </a:spcBef>
              <a:spcAft>
                <a:spcPts val="0"/>
              </a:spcAft>
              <a:buClr>
                <a:schemeClr val="dk1"/>
              </a:buClr>
              <a:buSzPts val="1000"/>
              <a:buChar char="●"/>
            </a:pPr>
            <a:r>
              <a:rPr lang="en" sz="1000">
                <a:solidFill>
                  <a:schemeClr val="dk1"/>
                </a:solidFill>
                <a:highlight>
                  <a:srgbClr val="FFFFFF"/>
                </a:highlight>
              </a:rPr>
              <a:t>Calculate element-wise product between reset gate and U(h_t-1)</a:t>
            </a:r>
            <a:endParaRPr sz="1000">
              <a:solidFill>
                <a:schemeClr val="dk1"/>
              </a:solidFill>
              <a:highlight>
                <a:srgbClr val="FFFFFF"/>
              </a:highlight>
            </a:endParaRPr>
          </a:p>
          <a:p>
            <a:pPr indent="-292100" lvl="0" marL="457200" rtl="0" algn="l">
              <a:spcBef>
                <a:spcPts val="0"/>
              </a:spcBef>
              <a:spcAft>
                <a:spcPts val="0"/>
              </a:spcAft>
              <a:buClr>
                <a:schemeClr val="dk1"/>
              </a:buClr>
              <a:buSzPts val="1000"/>
              <a:buChar char="●"/>
            </a:pPr>
            <a:r>
              <a:rPr lang="en" sz="1000">
                <a:solidFill>
                  <a:schemeClr val="dk1"/>
                </a:solidFill>
                <a:highlight>
                  <a:srgbClr val="FFFFFF"/>
                </a:highlight>
              </a:rPr>
              <a:t>This determines what to remove</a:t>
            </a:r>
            <a:endParaRPr sz="1000">
              <a:solidFill>
                <a:schemeClr val="dk1"/>
              </a:solidFill>
              <a:highlight>
                <a:srgbClr val="FFFFFF"/>
              </a:highlight>
            </a:endParaRPr>
          </a:p>
          <a:p>
            <a:pPr indent="-292100" lvl="0" marL="457200" rtl="0" algn="l">
              <a:spcBef>
                <a:spcPts val="0"/>
              </a:spcBef>
              <a:spcAft>
                <a:spcPts val="0"/>
              </a:spcAft>
              <a:buClr>
                <a:schemeClr val="dk1"/>
              </a:buClr>
              <a:buSzPts val="1000"/>
              <a:buChar char="●"/>
            </a:pPr>
            <a:r>
              <a:rPr lang="en" sz="1000">
                <a:solidFill>
                  <a:schemeClr val="dk1"/>
                </a:solidFill>
                <a:highlight>
                  <a:srgbClr val="FFFFFF"/>
                </a:highlight>
              </a:rPr>
              <a:t>Sum up steps 1 and 2, and apply tanh</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rPr lang="en" sz="1000">
                <a:solidFill>
                  <a:schemeClr val="dk1"/>
                </a:solidFill>
                <a:highlight>
                  <a:srgbClr val="FFFFFF"/>
                </a:highlight>
              </a:rPr>
              <a:t>The final memory, h^t, is a vector which determines what information for the current unit gets passed forward. This uses the update gate. Here you can see that z^t is element-wise product’ed with h bar_^t and h_(t-1)</a:t>
            </a:r>
            <a:endParaRPr sz="1000">
              <a:solidFill>
                <a:schemeClr val="dk1"/>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2e48c8234_2_9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g42e48c8234_2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2e48c8234_2_2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42e48c8234_2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4a4531fe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4a4531fe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2e48c8234_2_2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42e48c8234_2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2e48c8234_2_2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42e48c8234_2_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2e48c8234_2_29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SKip-thoughts also introduces a mechanism to expand vocabulary to incorporate OOV. It does so by using an un-regularized L2 linear regression for the matrix W that maps the word2vec vocabulary to the RNN vocabulary. W is simply equal to the encoder vocabulary space divided by the word2vec embedding space. </a:t>
            </a:r>
            <a:endParaRPr/>
          </a:p>
        </p:txBody>
      </p:sp>
      <p:sp>
        <p:nvSpPr>
          <p:cNvPr id="363" name="Google Shape;363;g42e48c8234_2_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44a4531fe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44a4531fe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44a4531fe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44a4531fe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SoA is a dependency-tree LSTM using a parse tree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44a4531fe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44a4531fe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Combine-skip has simple sentence statistics. </a:t>
            </a:r>
            <a:endParaRPr/>
          </a:p>
          <a:p>
            <a:pPr indent="0" lvl="0" marL="0" rtl="0" algn="l">
              <a:spcBef>
                <a:spcPts val="0"/>
              </a:spcBef>
              <a:spcAft>
                <a:spcPts val="0"/>
              </a:spcAft>
              <a:buNone/>
            </a:pPr>
            <a:r>
              <a:rPr lang="en"/>
              <a:t>State-of-art is a SVM using machine-translation metrics like BLEU</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44a4531fe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44a4531fe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44a4531fe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44a4531fe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2e48c8234_2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g42e48c8234_2_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dk1"/>
                </a:solidFill>
                <a:latin typeface="Calibri"/>
                <a:ea typeface="Calibri"/>
                <a:cs typeface="Calibri"/>
                <a:sym typeface="Calibri"/>
              </a:rPr>
              <a:t>Word2Vec can be modelled via two different objectives and architectures.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Skip-gram predicts the context given a word. It is typically best when there is less training data (compute time) or many rare words.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CBOW (continuous bag of words), instead predicts the word given its context. It is faster to train and may have better accuracy for frequent words.</a:t>
            </a:r>
            <a:endParaRPr sz="1200">
              <a:solidFill>
                <a:schemeClr val="dk1"/>
              </a:solidFill>
              <a:latin typeface="Calibri"/>
              <a:ea typeface="Calibri"/>
              <a:cs typeface="Calibri"/>
              <a:sym typeface="Calibri"/>
            </a:endParaRPr>
          </a:p>
        </p:txBody>
      </p:sp>
      <p:sp>
        <p:nvSpPr>
          <p:cNvPr id="83" name="Google Shape;83;g42e48c8234_2_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51977f30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51977f30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2e48c8234_2_29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42e48c8234_2_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3731c61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43731c61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3731c61d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3731c61d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43731c61d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43731c61d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2e4cb2e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2e4cb2e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given sentence position in the context of little s (the next sentence), the probability that a candidate sentence is the correct sentence is given by the function, where c is a scoring function or classifier,  that is the inner product of the u,v parameter matrices.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2e4cb2e7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42e4cb2e7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42e4cb2e7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42e4cb2e7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42e4cb2e7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42e4cb2e7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Baseline is GloVe. FastSent is Hill et al. 2016, paragraph vectors, skip thoughts (uni-skip and bi-skip), CNN of Gan et al. 2016 (skip thoughts but with CNN instead of RNN)</a:t>
            </a:r>
            <a:endParaRPr/>
          </a:p>
          <a:p>
            <a:pPr indent="0" lvl="0" marL="0" rtl="0" algn="l">
              <a:spcBef>
                <a:spcPts val="0"/>
              </a:spcBef>
              <a:spcAft>
                <a:spcPts val="0"/>
              </a:spcAft>
              <a:buNone/>
            </a:pPr>
            <a:r>
              <a:rPr lang="en"/>
              <a:t>Uni-QT model uses uni-directional RNNs as encoders for f and g. Bi-qt concatenates final hidden states of two RNNs, each bidirectional. Combine qt concatenates representations of uni and bi models.</a:t>
            </a:r>
            <a:endParaRPr/>
          </a:p>
          <a:p>
            <a:pPr indent="0" lvl="0" marL="0" rtl="0" algn="l">
              <a:spcBef>
                <a:spcPts val="0"/>
              </a:spcBef>
              <a:spcAft>
                <a:spcPts val="0"/>
              </a:spcAft>
              <a:buNone/>
            </a:pPr>
            <a:br>
              <a:rPr lang="en"/>
            </a:br>
            <a:r>
              <a:rPr lang="en"/>
              <a:t>SDAE is a de-noising auto-encoder.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MC-QT (multi-channel quick thoughts) - uses pre-trained vectors and is the conccatenation of two bi-direcitonal RNNS. one of them uses fixed pre-trained word embeddings (3M vocavb) while the other uses tunable word embeddings from scratch (50K vocab). The different input representations discover less redundant features. GloVe are the pre-trained embeddings.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BookCorpus + UMBC shows economies of scale. </a:t>
            </a:r>
            <a:endParaRPr/>
          </a:p>
          <a:p>
            <a:pPr indent="0" lvl="0" marL="0" rtl="0" algn="l">
              <a:spcBef>
                <a:spcPts val="0"/>
              </a:spcBef>
              <a:spcAft>
                <a:spcPts val="0"/>
              </a:spcAft>
              <a:buNone/>
            </a:pPr>
            <a:br>
              <a:rPr lang="en"/>
            </a:br>
            <a:r>
              <a:rPr lang="en"/>
              <a:t>Training time is on a GTX Titan X. Quick thoughts fit within 3GB of GPU memory.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42e4cb2e7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2e4cb2e7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Infersent model is trained on NLI task. SST is stanford sentiment treebank.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2e48c8234_2_10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visual representation of the skipgram objective.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target word is the input, and the context words are the output.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 given window size, construct word, context pairs. The, quick, the, brown, quick, the etcetera.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each input word in the vocabulary, construct a one-hot-encoded vector that is the input. For each training sample, maximize the conditional probability of observing the actual context word given the input word. Output C(window size) multinomial distributions representing the probability of the word being in the context of the input.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each step, calculate the update equation based upon the loss, which is the prediction error summed across all context words in the output layer.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Xin Rong, 2016</a:t>
            </a:r>
            <a:endParaRPr/>
          </a:p>
          <a:p>
            <a:pPr indent="0" lvl="0" marL="0" rtl="0" algn="l">
              <a:spcBef>
                <a:spcPts val="0"/>
              </a:spcBef>
              <a:spcAft>
                <a:spcPts val="0"/>
              </a:spcAft>
              <a:buNone/>
            </a:pPr>
            <a:r>
              <a:t/>
            </a:r>
            <a:endParaRPr/>
          </a:p>
        </p:txBody>
      </p:sp>
      <p:sp>
        <p:nvSpPr>
          <p:cNvPr id="89" name="Google Shape;89;g42e48c8234_2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2e4cb2e7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2e4cb2e7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paper’s models are a linear classifier on fixed pre-trained embeddings, while the task-specific methods are tuned end-to-end with feature engineering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2e4cb2e7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2e4cb2e7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task here is image-sentence ranking, in the same way as was done in the skip thoughts paper, with COCO data and 113k/5k/5k train val test split.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42e4cb2e7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42e4cb2e7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million sentences from a wikipedia dump</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42e4cb2e7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42e4cb2e7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1300 tuples of sentences from Yelp. For each tuple, derive 4 questions by considering three of hte sentences to form the query vector.</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42e4cb2e7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42e4cb2e7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42e4cb2e7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42e4cb2e7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QT (RNN) is the same as the combine-QT from table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Bag of word encoder just does the same thing but with a normal shallow network instead of an RNN - 2 hour training time on Titan X.</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2e4cb2e7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2e4cb2e7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 same encoder architecture with QT and ST, using a pared down ST with 1000 hidden states and 300 dimension word embeddings.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QT has 20M parameters, ST has 58M. QT trains 5x faster than ST (6.5 hours vs 31 hours).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451977f30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451977f30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42ff5016f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42ff5016f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42ff5016f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42ff5016f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Self attention [8] provides an alternative to RNN architectures, which are slower and more computationally intensive. Because RNNs are sequential, it is impossible to learn representations in parallel. Additionally, RNNs do not adequately model long-term dependencies, such as when a word’s meaning depends upon a word many words before or after it in the phrase. The forget gate in an RNN cell determines how much of all previous information to pass to the next cell, and does not allow individual words to be retained for longer than others.</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rPr lang="en" sz="1000">
                <a:solidFill>
                  <a:schemeClr val="dk1"/>
                </a:solidFill>
              </a:rPr>
              <a:t>The transformer [8] directly learns these dependencies rather than relying on the hidden state and the forget gates. In other words, the transformer removes the dependence on the distance between words when modeling dependencies between words.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2e48c8234_2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g42e48c8234_2_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9" name="Google Shape;99;g42e48c8234_2_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44e5906e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44e5906e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The transformer is an extension of the attention mechanism, which simply uses the hidden state from every cell to create a context vector that is combined with the encoder output as input to the decoder.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42ff5016f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42ff5016f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The transformer attends over keys, values, and queries instead of word tokens. Typically, the keys and values are the encoder hidden states, while the query is the previous output of the decoder. Different linear transformations are applied to the output of the scaled dot-product attention with the formula in 1.2 to each "head" of attention. The number of heads is a tuning parameter, and having multi-head attention allows the model to weight the representation subspaces rather than simply averaging them. The multi-head attention is combined with feed-forward layers to construct an encoder-decoder model as shown in figure X.</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42ff5016f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42ff5016f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sz="1200">
                <a:solidFill>
                  <a:schemeClr val="dk1"/>
                </a:solidFill>
                <a:latin typeface="Calibri"/>
                <a:ea typeface="Calibri"/>
                <a:cs typeface="Calibri"/>
                <a:sym typeface="Calibri"/>
              </a:rPr>
              <a:t>Input - queries and keys, compute the dot product between query and keys, scale by square root, and softmax to obtain weights</a:t>
            </a:r>
            <a:endParaRPr sz="1200">
              <a:solidFill>
                <a:schemeClr val="dk1"/>
              </a:solidFill>
              <a:latin typeface="Calibri"/>
              <a:ea typeface="Calibri"/>
              <a:cs typeface="Calibri"/>
              <a:sym typeface="Calibri"/>
            </a:endParaRPr>
          </a:p>
          <a:p>
            <a:pPr indent="0" lvl="0" marL="0" rtl="0" algn="l">
              <a:lnSpc>
                <a:spcPct val="90000"/>
              </a:lnSpc>
              <a:spcBef>
                <a:spcPts val="1600"/>
              </a:spcBef>
              <a:spcAft>
                <a:spcPts val="0"/>
              </a:spcAft>
              <a:buNone/>
            </a:pPr>
            <a:r>
              <a:rPr lang="en" sz="1200">
                <a:solidFill>
                  <a:schemeClr val="dk1"/>
                </a:solidFill>
                <a:latin typeface="Calibri"/>
                <a:ea typeface="Calibri"/>
                <a:cs typeface="Calibri"/>
                <a:sym typeface="Calibri"/>
              </a:rPr>
              <a:t>In practice, this is done in parallel, queries are packed together into matrix Q, and keys and values are packed together into K and V. The matrix of outputs is the softmax of QK^T/square root of dimension and multiply by the values. </a:t>
            </a:r>
            <a:endParaRPr sz="1200">
              <a:solidFill>
                <a:schemeClr val="dk1"/>
              </a:solidFill>
              <a:latin typeface="Calibri"/>
              <a:ea typeface="Calibri"/>
              <a:cs typeface="Calibri"/>
              <a:sym typeface="Calibri"/>
            </a:endParaRPr>
          </a:p>
          <a:p>
            <a:pPr indent="0" lvl="0" marL="0" rtl="0" algn="l">
              <a:lnSpc>
                <a:spcPct val="90000"/>
              </a:lnSpc>
              <a:spcBef>
                <a:spcPts val="1600"/>
              </a:spcBef>
              <a:spcAft>
                <a:spcPts val="0"/>
              </a:spcAft>
              <a:buNone/>
            </a:pPr>
            <a:r>
              <a:rPr lang="en" sz="1200">
                <a:solidFill>
                  <a:schemeClr val="dk1"/>
                </a:solidFill>
                <a:latin typeface="Calibri"/>
                <a:ea typeface="Calibri"/>
                <a:cs typeface="Calibri"/>
                <a:sym typeface="Calibri"/>
              </a:rPr>
              <a:t>D_k, the number of dimensions, is a learned parameter.</a:t>
            </a:r>
            <a:endParaRPr sz="1200">
              <a:solidFill>
                <a:schemeClr val="dk1"/>
              </a:solidFill>
              <a:latin typeface="Calibri"/>
              <a:ea typeface="Calibri"/>
              <a:cs typeface="Calibri"/>
              <a:sym typeface="Calibri"/>
            </a:endParaRPr>
          </a:p>
          <a:p>
            <a:pPr indent="0" lvl="0" marL="0" rtl="0" algn="l">
              <a:lnSpc>
                <a:spcPct val="90000"/>
              </a:lnSpc>
              <a:spcBef>
                <a:spcPts val="1600"/>
              </a:spcBef>
              <a:spcAft>
                <a:spcPts val="0"/>
              </a:spcAft>
              <a:buNone/>
            </a:pPr>
            <a:r>
              <a:rPr lang="en" sz="1200">
                <a:solidFill>
                  <a:schemeClr val="dk1"/>
                </a:solidFill>
                <a:latin typeface="Calibri"/>
                <a:ea typeface="Calibri"/>
                <a:cs typeface="Calibri"/>
                <a:sym typeface="Calibri"/>
              </a:rPr>
              <a:t>Multi-head attention allows to jointly attend to info from different representation subspaces at diferent positions. </a:t>
            </a:r>
            <a:endParaRPr sz="1200">
              <a:solidFill>
                <a:schemeClr val="dk1"/>
              </a:solidFill>
              <a:latin typeface="Calibri"/>
              <a:ea typeface="Calibri"/>
              <a:cs typeface="Calibri"/>
              <a:sym typeface="Calibri"/>
            </a:endParaRPr>
          </a:p>
          <a:p>
            <a:pPr indent="0" lvl="0" marL="0" rtl="0" algn="l">
              <a:lnSpc>
                <a:spcPct val="90000"/>
              </a:lnSpc>
              <a:spcBef>
                <a:spcPts val="1600"/>
              </a:spcBef>
              <a:spcAft>
                <a:spcPts val="0"/>
              </a:spcAft>
              <a:buNone/>
            </a:pPr>
            <a:r>
              <a:t/>
            </a:r>
            <a:endParaRPr sz="1200">
              <a:solidFill>
                <a:schemeClr val="dk1"/>
              </a:solidFill>
              <a:latin typeface="Calibri"/>
              <a:ea typeface="Calibri"/>
              <a:cs typeface="Calibri"/>
              <a:sym typeface="Calibri"/>
            </a:endParaRPr>
          </a:p>
          <a:p>
            <a:pPr indent="0" lvl="0" marL="0" rtl="0" algn="l">
              <a:lnSpc>
                <a:spcPct val="90000"/>
              </a:lnSpc>
              <a:spcBef>
                <a:spcPts val="1600"/>
              </a:spcBef>
              <a:spcAft>
                <a:spcPts val="0"/>
              </a:spcAft>
              <a:buNone/>
            </a:pPr>
            <a:r>
              <a:rPr lang="en" sz="1200">
                <a:solidFill>
                  <a:schemeClr val="dk1"/>
                </a:solidFill>
                <a:latin typeface="Calibri"/>
                <a:ea typeface="Calibri"/>
                <a:cs typeface="Calibri"/>
                <a:sym typeface="Calibri"/>
              </a:rPr>
              <a:t>Attention is used in 3 ways:</a:t>
            </a:r>
            <a:endParaRPr sz="1200">
              <a:solidFill>
                <a:schemeClr val="dk1"/>
              </a:solidFill>
              <a:latin typeface="Calibri"/>
              <a:ea typeface="Calibri"/>
              <a:cs typeface="Calibri"/>
              <a:sym typeface="Calibri"/>
            </a:endParaRPr>
          </a:p>
          <a:p>
            <a:pPr indent="0" lvl="0" marL="0" rtl="0" algn="l">
              <a:lnSpc>
                <a:spcPct val="90000"/>
              </a:lnSpc>
              <a:spcBef>
                <a:spcPts val="1600"/>
              </a:spcBef>
              <a:spcAft>
                <a:spcPts val="0"/>
              </a:spcAft>
              <a:buNone/>
            </a:pPr>
            <a:r>
              <a:rPr lang="en" sz="1200">
                <a:solidFill>
                  <a:schemeClr val="dk1"/>
                </a:solidFill>
                <a:latin typeface="Calibri"/>
                <a:ea typeface="Calibri"/>
                <a:cs typeface="Calibri"/>
                <a:sym typeface="Calibri"/>
              </a:rPr>
              <a:t>In encoder-decoder attention layers, queries come from previous decoder layer, and the memory keys and values are the output of the encoder. </a:t>
            </a:r>
            <a:endParaRPr sz="1200">
              <a:solidFill>
                <a:schemeClr val="dk1"/>
              </a:solidFill>
              <a:latin typeface="Calibri"/>
              <a:ea typeface="Calibri"/>
              <a:cs typeface="Calibri"/>
              <a:sym typeface="Calibri"/>
            </a:endParaRPr>
          </a:p>
          <a:p>
            <a:pPr indent="0" lvl="0" marL="0" rtl="0" algn="l">
              <a:lnSpc>
                <a:spcPct val="90000"/>
              </a:lnSpc>
              <a:spcBef>
                <a:spcPts val="160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encoder’s self-attention layer has K,V,Q all from same place: output of previous layer. Decoder is the same.</a:t>
            </a:r>
            <a:endParaRPr sz="1200">
              <a:solidFill>
                <a:schemeClr val="dk1"/>
              </a:solidFill>
              <a:latin typeface="Calibri"/>
              <a:ea typeface="Calibri"/>
              <a:cs typeface="Calibri"/>
              <a:sym typeface="Calibri"/>
            </a:endParaRPr>
          </a:p>
          <a:p>
            <a:pPr indent="0" lvl="0" marL="0" rtl="0" algn="l">
              <a:spcBef>
                <a:spcPts val="1600"/>
              </a:spcBef>
              <a:spcAft>
                <a:spcPts val="0"/>
              </a:spcAft>
              <a:buNone/>
            </a:pPr>
            <a:r>
              <a:t/>
            </a:r>
            <a:endParaRPr sz="120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42ff5016fb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42ff5016f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The deep averaging network (DAN) [3] is a simple bag of words deep neural network that performs similarly to syntactically-aware models.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DAN averages input word embeddings for a sequence, passes the average through feed-forward layers, and then linearly classifies the final layer’s representation. In lieu</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 of drop- out layers, DAN randomly drops a proportion of the input word embeddings before computing the average for each epoch.</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DAN is a much simpler model than recurrent neural networks, with vastly fewer parameters and softmax computations. Despite this relative simplicity, DAN perform similarly to recurrent networks on sentiment classification and question answering.</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42ff5016fb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42ff5016fb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42ff5016fb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42ff5016fb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437ed643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437ed643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437ed6434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437ed6434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437ed6434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437ed6434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437ed643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437ed643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2e48c8234_2_1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515151"/>
                </a:solidFill>
                <a:latin typeface="Roboto"/>
                <a:ea typeface="Roboto"/>
                <a:cs typeface="Roboto"/>
                <a:sym typeface="Roboto"/>
              </a:rPr>
              <a:t>If Zwi is less than 0.0026, it will not be dropped. 50% drop rate at 0.00746</a:t>
            </a:r>
            <a:endParaRPr sz="1500">
              <a:solidFill>
                <a:srgbClr val="515151"/>
              </a:solidFill>
              <a:latin typeface="Roboto"/>
              <a:ea typeface="Roboto"/>
              <a:cs typeface="Roboto"/>
              <a:sym typeface="Roboto"/>
            </a:endParaRPr>
          </a:p>
          <a:p>
            <a:pPr indent="0" lvl="0" marL="0" rtl="0" algn="l">
              <a:lnSpc>
                <a:spcPct val="115000"/>
              </a:lnSpc>
              <a:spcBef>
                <a:spcPts val="0"/>
              </a:spcBef>
              <a:spcAft>
                <a:spcPts val="0"/>
              </a:spcAft>
              <a:buNone/>
            </a:pPr>
            <a:r>
              <a:rPr lang="en" sz="1500">
                <a:solidFill>
                  <a:srgbClr val="515151"/>
                </a:solidFill>
                <a:latin typeface="Roboto"/>
                <a:ea typeface="Roboto"/>
                <a:cs typeface="Roboto"/>
                <a:sym typeface="Roboto"/>
              </a:rPr>
              <a:t>96.7% drop rate when z(wi) is 1</a:t>
            </a:r>
            <a:endParaRPr sz="1500">
              <a:solidFill>
                <a:srgbClr val="515151"/>
              </a:solidFill>
              <a:latin typeface="Roboto"/>
              <a:ea typeface="Roboto"/>
              <a:cs typeface="Roboto"/>
              <a:sym typeface="Roboto"/>
            </a:endParaRPr>
          </a:p>
          <a:p>
            <a:pPr indent="0" lvl="0" marL="0" rtl="0" algn="l">
              <a:lnSpc>
                <a:spcPct val="115000"/>
              </a:lnSpc>
              <a:spcBef>
                <a:spcPts val="0"/>
              </a:spcBef>
              <a:spcAft>
                <a:spcPts val="0"/>
              </a:spcAft>
              <a:buNone/>
            </a:pPr>
            <a:r>
              <a:t/>
            </a:r>
            <a:endParaRPr sz="1500">
              <a:solidFill>
                <a:srgbClr val="515151"/>
              </a:solidFill>
              <a:latin typeface="Roboto"/>
              <a:ea typeface="Roboto"/>
              <a:cs typeface="Roboto"/>
              <a:sym typeface="Roboto"/>
            </a:endParaRPr>
          </a:p>
          <a:p>
            <a:pPr indent="0" lvl="0" marL="0" rtl="0" algn="l">
              <a:lnSpc>
                <a:spcPct val="115000"/>
              </a:lnSpc>
              <a:spcBef>
                <a:spcPts val="0"/>
              </a:spcBef>
              <a:spcAft>
                <a:spcPts val="0"/>
              </a:spcAft>
              <a:buNone/>
            </a:pPr>
            <a:r>
              <a:rPr lang="en" sz="1500">
                <a:solidFill>
                  <a:srgbClr val="515151"/>
                </a:solidFill>
                <a:latin typeface="Roboto"/>
                <a:ea typeface="Roboto"/>
                <a:cs typeface="Roboto"/>
                <a:sym typeface="Roboto"/>
              </a:rPr>
              <a:t>The 0.001 is the tuning parameter. Increasing it will decrease the subsampling rate - words will be kept more frequently.</a:t>
            </a:r>
            <a:endParaRPr sz="1500">
              <a:solidFill>
                <a:srgbClr val="515151"/>
              </a:solidFill>
              <a:latin typeface="Roboto"/>
              <a:ea typeface="Roboto"/>
              <a:cs typeface="Roboto"/>
              <a:sym typeface="Roboto"/>
            </a:endParaRPr>
          </a:p>
          <a:p>
            <a:pPr indent="0" lvl="0" marL="0" rtl="0" algn="l">
              <a:spcBef>
                <a:spcPts val="0"/>
              </a:spcBef>
              <a:spcAft>
                <a:spcPts val="0"/>
              </a:spcAft>
              <a:buNone/>
            </a:pPr>
            <a:r>
              <a:t/>
            </a:r>
            <a:endParaRPr/>
          </a:p>
        </p:txBody>
      </p:sp>
      <p:sp>
        <p:nvSpPr>
          <p:cNvPr id="105" name="Google Shape;105;g42e48c8234_2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437ed6434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437ed6434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42e48c8234_2_30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42e48c8234_2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3390c843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390c843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3390c843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390c843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44a4531f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44a4531f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2e48c8234_2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g42e48c8234_2_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McCormick, C. (2017, January 11). </a:t>
            </a:r>
            <a:r>
              <a:rPr b="0" i="1" lang="en" sz="1200" u="none" cap="none" strike="noStrike">
                <a:solidFill>
                  <a:schemeClr val="dk1"/>
                </a:solidFill>
                <a:latin typeface="Calibri"/>
                <a:ea typeface="Calibri"/>
                <a:cs typeface="Calibri"/>
                <a:sym typeface="Calibri"/>
              </a:rPr>
              <a:t>Word2Vec Tutorial Part 2 - Negative Sampling</a:t>
            </a:r>
            <a:r>
              <a:rPr b="0" i="0" lang="en" sz="1200" u="none" cap="none" strike="noStrike">
                <a:solidFill>
                  <a:schemeClr val="dk1"/>
                </a:solidFill>
                <a:latin typeface="Calibri"/>
                <a:ea typeface="Calibri"/>
                <a:cs typeface="Calibri"/>
                <a:sym typeface="Calibri"/>
              </a:rPr>
              <a:t>. Retrieved from </a:t>
            </a:r>
            <a:r>
              <a:rPr b="0" i="0" lang="en" sz="1200" u="sng" cap="none" strike="noStrike">
                <a:solidFill>
                  <a:schemeClr val="hlink"/>
                </a:solidFill>
                <a:latin typeface="Calibri"/>
                <a:ea typeface="Calibri"/>
                <a:cs typeface="Calibri"/>
                <a:sym typeface="Calibri"/>
                <a:hlinkClick r:id="rId2"/>
              </a:rPr>
              <a:t>http://www.mccormickml.com</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6" name="Google Shape;116;g42e48c8234_2_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400"/>
              <a:buNone/>
              <a:defRPr b="0" i="0" sz="900" u="none" cap="none" strike="noStrike">
                <a:solidFill>
                  <a:srgbClr val="888888"/>
                </a:solidFill>
                <a:latin typeface="Open Sans Light"/>
                <a:ea typeface="Open Sans Light"/>
                <a:cs typeface="Open Sans Light"/>
                <a:sym typeface="Open Sans Light"/>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400"/>
              <a:buNone/>
              <a:defRPr b="0" i="0" sz="900" u="none" cap="none" strike="noStrike">
                <a:solidFill>
                  <a:srgbClr val="888888"/>
                </a:solidFill>
                <a:latin typeface="Open Sans Light"/>
                <a:ea typeface="Open Sans Light"/>
                <a:cs typeface="Open Sans Light"/>
                <a:sym typeface="Open Sans Light"/>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Open Sans Light"/>
                <a:ea typeface="Open Sans Light"/>
                <a:cs typeface="Open Sans Light"/>
                <a:sym typeface="Open Sans Light"/>
              </a:defRPr>
            </a:lvl1pPr>
            <a:lvl2pPr indent="0" lvl="1" marL="0" marR="0" rtl="0" algn="r">
              <a:spcBef>
                <a:spcPts val="0"/>
              </a:spcBef>
              <a:buNone/>
              <a:defRPr b="0" i="0" sz="900" u="none" cap="none" strike="noStrike">
                <a:solidFill>
                  <a:srgbClr val="888888"/>
                </a:solidFill>
                <a:latin typeface="Open Sans Light"/>
                <a:ea typeface="Open Sans Light"/>
                <a:cs typeface="Open Sans Light"/>
                <a:sym typeface="Open Sans Light"/>
              </a:defRPr>
            </a:lvl2pPr>
            <a:lvl3pPr indent="0" lvl="2" marL="0" marR="0" rtl="0" algn="r">
              <a:spcBef>
                <a:spcPts val="0"/>
              </a:spcBef>
              <a:buNone/>
              <a:defRPr b="0" i="0" sz="900" u="none" cap="none" strike="noStrike">
                <a:solidFill>
                  <a:srgbClr val="888888"/>
                </a:solidFill>
                <a:latin typeface="Open Sans Light"/>
                <a:ea typeface="Open Sans Light"/>
                <a:cs typeface="Open Sans Light"/>
                <a:sym typeface="Open Sans Light"/>
              </a:defRPr>
            </a:lvl3pPr>
            <a:lvl4pPr indent="0" lvl="3" marL="0" marR="0" rtl="0" algn="r">
              <a:spcBef>
                <a:spcPts val="0"/>
              </a:spcBef>
              <a:buNone/>
              <a:defRPr b="0" i="0" sz="900" u="none" cap="none" strike="noStrike">
                <a:solidFill>
                  <a:srgbClr val="888888"/>
                </a:solidFill>
                <a:latin typeface="Open Sans Light"/>
                <a:ea typeface="Open Sans Light"/>
                <a:cs typeface="Open Sans Light"/>
                <a:sym typeface="Open Sans Light"/>
              </a:defRPr>
            </a:lvl4pPr>
            <a:lvl5pPr indent="0" lvl="4" marL="0" marR="0" rtl="0" algn="r">
              <a:spcBef>
                <a:spcPts val="0"/>
              </a:spcBef>
              <a:buNone/>
              <a:defRPr b="0" i="0" sz="900" u="none" cap="none" strike="noStrike">
                <a:solidFill>
                  <a:srgbClr val="888888"/>
                </a:solidFill>
                <a:latin typeface="Open Sans Light"/>
                <a:ea typeface="Open Sans Light"/>
                <a:cs typeface="Open Sans Light"/>
                <a:sym typeface="Open Sans Light"/>
              </a:defRPr>
            </a:lvl5pPr>
            <a:lvl6pPr indent="0" lvl="5" marL="0" marR="0" rtl="0" algn="r">
              <a:spcBef>
                <a:spcPts val="0"/>
              </a:spcBef>
              <a:buNone/>
              <a:defRPr b="0" i="0" sz="900" u="none" cap="none" strike="noStrike">
                <a:solidFill>
                  <a:srgbClr val="888888"/>
                </a:solidFill>
                <a:latin typeface="Open Sans Light"/>
                <a:ea typeface="Open Sans Light"/>
                <a:cs typeface="Open Sans Light"/>
                <a:sym typeface="Open Sans Light"/>
              </a:defRPr>
            </a:lvl6pPr>
            <a:lvl7pPr indent="0" lvl="6" marL="0" marR="0" rtl="0" algn="r">
              <a:spcBef>
                <a:spcPts val="0"/>
              </a:spcBef>
              <a:buNone/>
              <a:defRPr b="0" i="0" sz="900" u="none" cap="none" strike="noStrike">
                <a:solidFill>
                  <a:srgbClr val="888888"/>
                </a:solidFill>
                <a:latin typeface="Open Sans Light"/>
                <a:ea typeface="Open Sans Light"/>
                <a:cs typeface="Open Sans Light"/>
                <a:sym typeface="Open Sans Light"/>
              </a:defRPr>
            </a:lvl7pPr>
            <a:lvl8pPr indent="0" lvl="7" marL="0" marR="0" rtl="0" algn="r">
              <a:spcBef>
                <a:spcPts val="0"/>
              </a:spcBef>
              <a:buNone/>
              <a:defRPr b="0" i="0" sz="900" u="none" cap="none" strike="noStrike">
                <a:solidFill>
                  <a:srgbClr val="888888"/>
                </a:solidFill>
                <a:latin typeface="Open Sans Light"/>
                <a:ea typeface="Open Sans Light"/>
                <a:cs typeface="Open Sans Light"/>
                <a:sym typeface="Open Sans Light"/>
              </a:defRPr>
            </a:lvl8pPr>
            <a:lvl9pPr indent="0" lvl="8" marL="0" marR="0" rtl="0" algn="r">
              <a:spcBef>
                <a:spcPts val="0"/>
              </a:spcBef>
              <a:buNone/>
              <a:defRPr b="0" i="0" sz="900" u="none" cap="none" strike="noStrike">
                <a:solidFill>
                  <a:srgbClr val="888888"/>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1.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1.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44.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51.png"/><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54.png"/><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49.png"/><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4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5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5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5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4500"/>
              <a:buFont typeface="Calibri"/>
              <a:buNone/>
            </a:pPr>
            <a:r>
              <a:rPr b="0" i="0" lang="en" sz="4500" u="none" cap="none" strike="noStrike">
                <a:solidFill>
                  <a:schemeClr val="dk1"/>
                </a:solidFill>
                <a:latin typeface="Calibri"/>
                <a:ea typeface="Calibri"/>
                <a:cs typeface="Calibri"/>
                <a:sym typeface="Calibri"/>
              </a:rPr>
              <a:t>Sentence similarity and embeddings</a:t>
            </a:r>
            <a:endParaRPr b="0" i="0" sz="4500" u="none" cap="none" strike="noStrike">
              <a:solidFill>
                <a:schemeClr val="dk1"/>
              </a:solidFill>
              <a:latin typeface="Calibri"/>
              <a:ea typeface="Calibri"/>
              <a:cs typeface="Calibri"/>
              <a:sym typeface="Calibri"/>
            </a:endParaRPr>
          </a:p>
        </p:txBody>
      </p:sp>
      <p:sp>
        <p:nvSpPr>
          <p:cNvPr id="61" name="Google Shape;61;p14"/>
          <p:cNvSpPr txBox="1"/>
          <p:nvPr>
            <p:ph idx="1" type="subTitle"/>
          </p:nvPr>
        </p:nvSpPr>
        <p:spPr>
          <a:xfrm>
            <a:off x="311700" y="2834125"/>
            <a:ext cx="8520600" cy="7926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1"/>
              </a:buClr>
              <a:buSzPts val="1800"/>
              <a:buFont typeface="Arial"/>
              <a:buNone/>
            </a:pPr>
            <a:r>
              <a:rPr b="0" i="0" lang="en" sz="1800" u="none" cap="none" strike="noStrike">
                <a:solidFill>
                  <a:schemeClr val="dk1"/>
                </a:solidFill>
                <a:latin typeface="Calibri"/>
                <a:ea typeface="Calibri"/>
                <a:cs typeface="Calibri"/>
                <a:sym typeface="Calibri"/>
              </a:rPr>
              <a:t>John Brandt</a:t>
            </a:r>
            <a:endParaRPr sz="1100"/>
          </a:p>
          <a:p>
            <a:pPr indent="0" lvl="0" marL="0" marR="0" rtl="0" algn="ctr">
              <a:lnSpc>
                <a:spcPct val="90000"/>
              </a:lnSpc>
              <a:spcBef>
                <a:spcPts val="800"/>
              </a:spcBef>
              <a:spcAft>
                <a:spcPts val="0"/>
              </a:spcAft>
              <a:buClr>
                <a:schemeClr val="dk1"/>
              </a:buClr>
              <a:buSzPts val="1800"/>
              <a:buFont typeface="Arial"/>
              <a:buNone/>
            </a:pPr>
            <a:r>
              <a:rPr b="0" i="0" lang="en" sz="1800" u="none" cap="none" strike="noStrike">
                <a:solidFill>
                  <a:schemeClr val="dk1"/>
                </a:solidFill>
                <a:latin typeface="Calibri"/>
                <a:ea typeface="Calibri"/>
                <a:cs typeface="Calibri"/>
                <a:sym typeface="Calibri"/>
              </a:rPr>
              <a:t>Advanced NLP</a:t>
            </a:r>
            <a:endParaRPr sz="1100"/>
          </a:p>
          <a:p>
            <a:pPr indent="0" lvl="0" marL="0" marR="0" rtl="0" algn="ctr">
              <a:lnSpc>
                <a:spcPct val="90000"/>
              </a:lnSpc>
              <a:spcBef>
                <a:spcPts val="800"/>
              </a:spcBef>
              <a:spcAft>
                <a:spcPts val="0"/>
              </a:spcAft>
              <a:buClr>
                <a:schemeClr val="dk1"/>
              </a:buClr>
              <a:buSzPts val="1800"/>
              <a:buFont typeface="Arial"/>
              <a:buNone/>
            </a:pPr>
            <a:r>
              <a:rPr b="0" i="0" lang="en" sz="1800" u="none" cap="none" strike="noStrike">
                <a:solidFill>
                  <a:schemeClr val="dk1"/>
                </a:solidFill>
                <a:latin typeface="Calibri"/>
                <a:ea typeface="Calibri"/>
                <a:cs typeface="Calibri"/>
                <a:sym typeface="Calibri"/>
              </a:rPr>
              <a:t>10/2</a:t>
            </a:r>
            <a:r>
              <a:rPr lang="en" sz="1800">
                <a:solidFill>
                  <a:schemeClr val="dk1"/>
                </a:solidFill>
                <a:latin typeface="Calibri"/>
                <a:ea typeface="Calibri"/>
                <a:cs typeface="Calibri"/>
                <a:sym typeface="Calibri"/>
              </a:rPr>
              <a:t>3</a:t>
            </a:r>
            <a:r>
              <a:rPr b="0" i="0" lang="en" sz="1800" u="none" cap="none" strike="noStrike">
                <a:solidFill>
                  <a:schemeClr val="dk1"/>
                </a:solidFill>
                <a:latin typeface="Calibri"/>
                <a:ea typeface="Calibri"/>
                <a:cs typeface="Calibri"/>
                <a:sym typeface="Calibri"/>
              </a:rPr>
              <a:t>/2018</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gloVe</a:t>
            </a:r>
            <a:endParaRPr b="0" i="0" sz="3300" u="none" cap="none" strike="noStrike">
              <a:solidFill>
                <a:schemeClr val="dk1"/>
              </a:solidFill>
              <a:latin typeface="Calibri"/>
              <a:ea typeface="Calibri"/>
              <a:cs typeface="Calibri"/>
              <a:sym typeface="Calibri"/>
            </a:endParaRPr>
          </a:p>
        </p:txBody>
      </p:sp>
      <p:sp>
        <p:nvSpPr>
          <p:cNvPr id="127" name="Google Shape;127;p2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While word2vec is predictive, gloVe is count-based</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Word2vec optimizes a loss function (predicting target word given context) with SGD</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gloVe performs dimensionality reduction on normalized log word x context co-occurrence to create singular vector concatenating representations of each context</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Context is optimized so that the dot product of two vectors is the log # of times that the words are within </a:t>
            </a:r>
            <a:r>
              <a:rPr b="0" i="1" lang="en" sz="1800" u="none" cap="none" strike="noStrike">
                <a:solidFill>
                  <a:schemeClr val="dk1"/>
                </a:solidFill>
                <a:latin typeface="Calibri"/>
                <a:ea typeface="Calibri"/>
                <a:cs typeface="Calibri"/>
                <a:sym typeface="Calibri"/>
              </a:rPr>
              <a:t>k</a:t>
            </a:r>
            <a:r>
              <a:rPr b="0" i="0" lang="en" sz="1800" u="none" cap="none" strike="noStrike">
                <a:solidFill>
                  <a:schemeClr val="dk1"/>
                </a:solidFill>
                <a:latin typeface="Calibri"/>
                <a:ea typeface="Calibri"/>
                <a:cs typeface="Calibri"/>
                <a:sym typeface="Calibri"/>
              </a:rPr>
              <a:t> distance of each other</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Log-bilinear model with WLS objective</a:t>
            </a:r>
            <a:endParaRPr sz="1100"/>
          </a:p>
          <a:p>
            <a:pPr indent="-38100" lvl="0" marL="177800" marR="0" rtl="0" algn="l">
              <a:lnSpc>
                <a:spcPct val="90000"/>
              </a:lnSpc>
              <a:spcBef>
                <a:spcPts val="800"/>
              </a:spcBef>
              <a:spcAft>
                <a:spcPts val="16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lang="en"/>
              <a:t>gloVe</a:t>
            </a:r>
            <a:endParaRPr b="0" i="0" sz="3300" u="none" cap="none" strike="noStrike">
              <a:solidFill>
                <a:schemeClr val="dk1"/>
              </a:solidFill>
              <a:latin typeface="Calibri"/>
              <a:ea typeface="Calibri"/>
              <a:cs typeface="Calibri"/>
              <a:sym typeface="Calibri"/>
            </a:endParaRPr>
          </a:p>
        </p:txBody>
      </p:sp>
      <p:pic>
        <p:nvPicPr>
          <p:cNvPr id="134" name="Google Shape;134;p24"/>
          <p:cNvPicPr preferRelativeResize="0"/>
          <p:nvPr/>
        </p:nvPicPr>
        <p:blipFill rotWithShape="1">
          <a:blip r:embed="rId3">
            <a:alphaModFix/>
          </a:blip>
          <a:srcRect b="0" l="0" r="0" t="0"/>
          <a:stretch/>
        </p:blipFill>
        <p:spPr>
          <a:xfrm>
            <a:off x="1171575" y="1714503"/>
            <a:ext cx="6800850" cy="1714500"/>
          </a:xfrm>
          <a:prstGeom prst="rect">
            <a:avLst/>
          </a:prstGeom>
          <a:noFill/>
          <a:ln>
            <a:noFill/>
          </a:ln>
        </p:spPr>
      </p:pic>
      <p:sp>
        <p:nvSpPr>
          <p:cNvPr id="135" name="Google Shape;135;p24"/>
          <p:cNvSpPr txBox="1"/>
          <p:nvPr/>
        </p:nvSpPr>
        <p:spPr>
          <a:xfrm>
            <a:off x="0" y="4764750"/>
            <a:ext cx="3341400" cy="3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B7B7B7"/>
                </a:solidFill>
                <a:latin typeface="Calibri"/>
                <a:ea typeface="Calibri"/>
                <a:cs typeface="Calibri"/>
                <a:sym typeface="Calibri"/>
              </a:rPr>
              <a:t>https://nlp.stanford.edu/pubs/glove.pdf</a:t>
            </a:r>
            <a:endParaRPr>
              <a:solidFill>
                <a:srgbClr val="B7B7B7"/>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gloVe</a:t>
            </a:r>
            <a:endParaRPr/>
          </a:p>
        </p:txBody>
      </p:sp>
      <p:sp>
        <p:nvSpPr>
          <p:cNvPr id="141" name="Google Shape;141;p25"/>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Word-word co-</a:t>
            </a:r>
            <a:r>
              <a:rPr lang="en"/>
              <a:t>occurrence</a:t>
            </a:r>
            <a:r>
              <a:rPr lang="en"/>
              <a:t> is matrix X</a:t>
            </a:r>
            <a:endParaRPr/>
          </a:p>
          <a:p>
            <a:pPr indent="0" lvl="0" marL="0" rtl="0" algn="l">
              <a:spcBef>
                <a:spcPts val="1600"/>
              </a:spcBef>
              <a:spcAft>
                <a:spcPts val="0"/>
              </a:spcAft>
              <a:buNone/>
            </a:pPr>
            <a:r>
              <a:rPr lang="en"/>
              <a:t>X</a:t>
            </a:r>
            <a:r>
              <a:rPr baseline="-25000" lang="en"/>
              <a:t>ik</a:t>
            </a:r>
            <a:r>
              <a:rPr lang="en"/>
              <a:t> is number of times any word is in context of i</a:t>
            </a:r>
            <a:endParaRPr/>
          </a:p>
          <a:p>
            <a:pPr indent="0" lvl="0" marL="0" rtl="0" algn="l">
              <a:spcBef>
                <a:spcPts val="1600"/>
              </a:spcBef>
              <a:spcAft>
                <a:spcPts val="1600"/>
              </a:spcAft>
              <a:buNone/>
            </a:pPr>
            <a:r>
              <a:rPr lang="en"/>
              <a:t>P</a:t>
            </a:r>
            <a:r>
              <a:rPr baseline="-25000" lang="en"/>
              <a:t>ij</a:t>
            </a:r>
            <a:r>
              <a:rPr lang="en"/>
              <a:t> = P(j|i) = X</a:t>
            </a:r>
            <a:r>
              <a:rPr baseline="-25000" lang="en"/>
              <a:t>ij</a:t>
            </a:r>
            <a:r>
              <a:rPr lang="en"/>
              <a:t>/X</a:t>
            </a:r>
            <a:r>
              <a:rPr baseline="-25000" lang="en"/>
              <a:t>i</a:t>
            </a:r>
            <a:r>
              <a:rPr lang="en"/>
              <a:t> = prob j is in context of i</a:t>
            </a:r>
            <a:endParaRPr/>
          </a:p>
        </p:txBody>
      </p:sp>
      <p:pic>
        <p:nvPicPr>
          <p:cNvPr id="142" name="Google Shape;142;p25"/>
          <p:cNvPicPr preferRelativeResize="0"/>
          <p:nvPr/>
        </p:nvPicPr>
        <p:blipFill>
          <a:blip r:embed="rId3">
            <a:alphaModFix/>
          </a:blip>
          <a:stretch>
            <a:fillRect/>
          </a:stretch>
        </p:blipFill>
        <p:spPr>
          <a:xfrm>
            <a:off x="751975" y="3090600"/>
            <a:ext cx="4258725" cy="1362800"/>
          </a:xfrm>
          <a:prstGeom prst="rect">
            <a:avLst/>
          </a:prstGeom>
          <a:noFill/>
          <a:ln>
            <a:noFill/>
          </a:ln>
        </p:spPr>
      </p:pic>
      <p:pic>
        <p:nvPicPr>
          <p:cNvPr id="143" name="Google Shape;143;p25"/>
          <p:cNvPicPr preferRelativeResize="0"/>
          <p:nvPr/>
        </p:nvPicPr>
        <p:blipFill>
          <a:blip r:embed="rId4">
            <a:alphaModFix/>
          </a:blip>
          <a:stretch>
            <a:fillRect/>
          </a:stretch>
        </p:blipFill>
        <p:spPr>
          <a:xfrm>
            <a:off x="528575" y="4162752"/>
            <a:ext cx="7587401" cy="857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gloVe - objective</a:t>
            </a:r>
            <a:endParaRPr/>
          </a:p>
        </p:txBody>
      </p:sp>
      <p:sp>
        <p:nvSpPr>
          <p:cNvPr id="149" name="Google Shape;149;p26"/>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pic>
        <p:nvPicPr>
          <p:cNvPr id="150" name="Google Shape;150;p26"/>
          <p:cNvPicPr preferRelativeResize="0"/>
          <p:nvPr/>
        </p:nvPicPr>
        <p:blipFill rotWithShape="1">
          <a:blip r:embed="rId3">
            <a:alphaModFix/>
          </a:blip>
          <a:srcRect b="0" l="0" r="0" t="0"/>
          <a:stretch/>
        </p:blipFill>
        <p:spPr>
          <a:xfrm>
            <a:off x="628658" y="2338752"/>
            <a:ext cx="4263213" cy="1003566"/>
          </a:xfrm>
          <a:prstGeom prst="rect">
            <a:avLst/>
          </a:prstGeom>
          <a:noFill/>
          <a:ln>
            <a:noFill/>
          </a:ln>
        </p:spPr>
      </p:pic>
      <p:pic>
        <p:nvPicPr>
          <p:cNvPr id="151" name="Google Shape;151;p26"/>
          <p:cNvPicPr preferRelativeResize="0"/>
          <p:nvPr/>
        </p:nvPicPr>
        <p:blipFill rotWithShape="1">
          <a:blip r:embed="rId4">
            <a:alphaModFix/>
          </a:blip>
          <a:srcRect b="0" l="0" r="0" t="0"/>
          <a:stretch/>
        </p:blipFill>
        <p:spPr>
          <a:xfrm>
            <a:off x="628660" y="3289453"/>
            <a:ext cx="3419452" cy="847297"/>
          </a:xfrm>
          <a:prstGeom prst="rect">
            <a:avLst/>
          </a:prstGeom>
          <a:noFill/>
          <a:ln>
            <a:noFill/>
          </a:ln>
        </p:spPr>
      </p:pic>
      <p:pic>
        <p:nvPicPr>
          <p:cNvPr id="152" name="Google Shape;152;p26"/>
          <p:cNvPicPr preferRelativeResize="0"/>
          <p:nvPr/>
        </p:nvPicPr>
        <p:blipFill rotWithShape="1">
          <a:blip r:embed="rId5">
            <a:alphaModFix/>
          </a:blip>
          <a:srcRect b="0" l="0" r="0" t="0"/>
          <a:stretch/>
        </p:blipFill>
        <p:spPr>
          <a:xfrm>
            <a:off x="5485798" y="1983418"/>
            <a:ext cx="3029556" cy="1714255"/>
          </a:xfrm>
          <a:prstGeom prst="rect">
            <a:avLst/>
          </a:prstGeom>
          <a:noFill/>
          <a:ln>
            <a:noFill/>
          </a:ln>
        </p:spPr>
      </p:pic>
      <p:pic>
        <p:nvPicPr>
          <p:cNvPr id="153" name="Google Shape;153;p26"/>
          <p:cNvPicPr preferRelativeResize="0"/>
          <p:nvPr/>
        </p:nvPicPr>
        <p:blipFill>
          <a:blip r:embed="rId6">
            <a:alphaModFix/>
          </a:blip>
          <a:stretch>
            <a:fillRect/>
          </a:stretch>
        </p:blipFill>
        <p:spPr>
          <a:xfrm>
            <a:off x="628650" y="1485875"/>
            <a:ext cx="4473798" cy="847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Word embeddings - similarity</a:t>
            </a:r>
            <a:endParaRPr b="0" i="0" sz="3300" u="none" cap="none" strike="noStrike">
              <a:solidFill>
                <a:schemeClr val="dk1"/>
              </a:solidFill>
              <a:latin typeface="Calibri"/>
              <a:ea typeface="Calibri"/>
              <a:cs typeface="Calibri"/>
              <a:sym typeface="Calibri"/>
            </a:endParaRPr>
          </a:p>
        </p:txBody>
      </p:sp>
      <p:sp>
        <p:nvSpPr>
          <p:cNvPr id="159" name="Google Shape;159;p2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160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Similarity between two words is calculated as: </a:t>
            </a:r>
            <a:endParaRPr b="0" i="0" sz="2100" u="none" cap="none" strike="noStrike">
              <a:solidFill>
                <a:schemeClr val="dk1"/>
              </a:solidFill>
              <a:latin typeface="Calibri"/>
              <a:ea typeface="Calibri"/>
              <a:cs typeface="Calibri"/>
              <a:sym typeface="Calibri"/>
            </a:endParaRPr>
          </a:p>
        </p:txBody>
      </p:sp>
      <p:pic>
        <p:nvPicPr>
          <p:cNvPr id="160" name="Google Shape;160;p27"/>
          <p:cNvPicPr preferRelativeResize="0"/>
          <p:nvPr/>
        </p:nvPicPr>
        <p:blipFill rotWithShape="1">
          <a:blip r:embed="rId3">
            <a:alphaModFix/>
          </a:blip>
          <a:srcRect b="0" l="0" r="0" t="0"/>
          <a:stretch/>
        </p:blipFill>
        <p:spPr>
          <a:xfrm>
            <a:off x="888262" y="1792029"/>
            <a:ext cx="6777742" cy="205164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word2vec &amp; gloVe – weaknesses</a:t>
            </a:r>
            <a:endParaRPr b="0" i="0" sz="3300" u="none" cap="none" strike="noStrike">
              <a:solidFill>
                <a:schemeClr val="dk1"/>
              </a:solidFill>
              <a:latin typeface="Calibri"/>
              <a:ea typeface="Calibri"/>
              <a:cs typeface="Calibri"/>
              <a:sym typeface="Calibri"/>
            </a:endParaRPr>
          </a:p>
        </p:txBody>
      </p:sp>
      <p:sp>
        <p:nvSpPr>
          <p:cNvPr id="166" name="Google Shape;166;p2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Bias &amp; temporality of word meanings</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Differences in training and application data</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Modeling sentences by their individual words</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Out-of-vocabulary words</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Polysemy</a:t>
            </a:r>
            <a:endParaRPr sz="1100"/>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38100" lvl="0" marL="177800" marR="0" rtl="0" algn="l">
              <a:lnSpc>
                <a:spcPct val="90000"/>
              </a:lnSpc>
              <a:spcBef>
                <a:spcPts val="800"/>
              </a:spcBef>
              <a:spcAft>
                <a:spcPts val="16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Word embeddings – modelling sentences</a:t>
            </a:r>
            <a:endParaRPr b="0" i="0" sz="3300" u="none" cap="none" strike="noStrike">
              <a:solidFill>
                <a:schemeClr val="dk1"/>
              </a:solidFill>
              <a:latin typeface="Calibri"/>
              <a:ea typeface="Calibri"/>
              <a:cs typeface="Calibri"/>
              <a:sym typeface="Calibri"/>
            </a:endParaRPr>
          </a:p>
        </p:txBody>
      </p:sp>
      <p:sp>
        <p:nvSpPr>
          <p:cNvPr id="172" name="Google Shape;172;p29"/>
          <p:cNvSpPr txBox="1"/>
          <p:nvPr>
            <p:ph idx="1" type="body"/>
          </p:nvPr>
        </p:nvSpPr>
        <p:spPr>
          <a:xfrm>
            <a:off x="628650" y="1384494"/>
            <a:ext cx="7886700" cy="3263400"/>
          </a:xfrm>
          <a:prstGeom prst="rect">
            <a:avLst/>
          </a:prstGeom>
          <a:blipFill rotWithShape="1">
            <a:blip r:embed="rId3">
              <a:alphaModFix/>
            </a:blip>
            <a:stretch>
              <a:fillRect b="0" l="-1042" r="0" t="-2240"/>
            </a:stretch>
          </a:blipFill>
          <a:ln>
            <a:noFill/>
          </a:ln>
        </p:spPr>
        <p:txBody>
          <a:bodyPr anchorCtr="0" anchor="t" bIns="34275" lIns="68575" spcFirstLastPara="1" rIns="68575" wrap="square" tIns="34275">
            <a:noAutofit/>
          </a:bodyPr>
          <a:lstStyle/>
          <a:p>
            <a:pPr indent="0" lvl="0" marL="177800" marR="0" rtl="0" algn="l">
              <a:lnSpc>
                <a:spcPct val="90000"/>
              </a:lnSpc>
              <a:spcBef>
                <a:spcPts val="0"/>
              </a:spcBef>
              <a:spcAft>
                <a:spcPts val="1600"/>
              </a:spcAft>
              <a:buNone/>
            </a:pPr>
            <a:r>
              <a:rPr b="0" i="0" lang="en" sz="2100" u="none" cap="none" strike="noStrike">
                <a:latin typeface="Calibri"/>
                <a:ea typeface="Calibri"/>
                <a:cs typeface="Calibri"/>
                <a:sym typeface="Calibri"/>
              </a:rPr>
              <a:t>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Word embeddings – new developments</a:t>
            </a:r>
            <a:endParaRPr b="0" i="0" sz="3300" u="none" cap="none" strike="noStrike">
              <a:solidFill>
                <a:schemeClr val="dk1"/>
              </a:solidFill>
              <a:latin typeface="Calibri"/>
              <a:ea typeface="Calibri"/>
              <a:cs typeface="Calibri"/>
              <a:sym typeface="Calibri"/>
            </a:endParaRPr>
          </a:p>
        </p:txBody>
      </p:sp>
      <p:sp>
        <p:nvSpPr>
          <p:cNvPr id="179" name="Google Shape;179;p30"/>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Subword (character and moving window) embeddings with CNN or BiLSTM outputting a character-based word representation. </a:t>
            </a:r>
            <a:endParaRPr/>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Transfer learning – contextualized vectors that augment embeddings based on pre-trained models</a:t>
            </a:r>
            <a:endParaRPr b="0" i="0" sz="2100" u="none" cap="none" strike="noStrike">
              <a:solidFill>
                <a:schemeClr val="dk1"/>
              </a:solidFill>
              <a:latin typeface="Calibri"/>
              <a:ea typeface="Calibri"/>
              <a:cs typeface="Calibri"/>
              <a:sym typeface="Calibri"/>
            </a:endParaRPr>
          </a:p>
          <a:p>
            <a:pPr indent="-171450" lvl="0" marL="177800" rtl="0" algn="l">
              <a:spcBef>
                <a:spcPts val="0"/>
              </a:spcBef>
              <a:spcAft>
                <a:spcPts val="0"/>
              </a:spcAft>
              <a:buClr>
                <a:schemeClr val="dk1"/>
              </a:buClr>
              <a:buSzPts val="2100"/>
              <a:buFont typeface="Arial"/>
              <a:buChar char="•"/>
            </a:pPr>
            <a:r>
              <a:rPr lang="en"/>
              <a:t>Dealing with out-of-vocabulary words</a:t>
            </a:r>
            <a:endParaRPr sz="1100"/>
          </a:p>
          <a:p>
            <a:pPr indent="-177800" lvl="1" marL="520700" rtl="0" algn="l">
              <a:spcBef>
                <a:spcPts val="400"/>
              </a:spcBef>
              <a:spcAft>
                <a:spcPts val="0"/>
              </a:spcAft>
              <a:buSzPts val="1800"/>
              <a:buChar char="•"/>
            </a:pPr>
            <a:r>
              <a:rPr lang="en"/>
              <a:t>Mitigated with subword-level embeddings</a:t>
            </a:r>
            <a:endParaRPr sz="1100"/>
          </a:p>
          <a:p>
            <a:pPr indent="-177800" lvl="1" marL="520700" rtl="0" algn="l">
              <a:spcBef>
                <a:spcPts val="400"/>
              </a:spcBef>
              <a:spcAft>
                <a:spcPts val="0"/>
              </a:spcAft>
              <a:buSzPts val="1800"/>
              <a:buChar char="•"/>
            </a:pPr>
            <a:r>
              <a:rPr lang="en"/>
              <a:t>Also can initialize weights for OOV words by summing the weights of their context words and then refine the weight</a:t>
            </a:r>
            <a:endParaRPr sz="1100"/>
          </a:p>
          <a:p>
            <a:pPr indent="0" lvl="0" marL="0" rtl="0" algn="l">
              <a:spcBef>
                <a:spcPts val="800"/>
              </a:spcBef>
              <a:spcAft>
                <a:spcPts val="0"/>
              </a:spcAft>
              <a:buNone/>
            </a:pPr>
            <a:r>
              <a:t/>
            </a:r>
            <a:endParaRPr/>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b="1" i="0" sz="2100" u="none" cap="none" strike="noStrike">
              <a:solidFill>
                <a:schemeClr val="dk1"/>
              </a:solidFill>
              <a:latin typeface="Calibri"/>
              <a:ea typeface="Calibri"/>
              <a:cs typeface="Calibri"/>
              <a:sym typeface="Calibri"/>
            </a:endParaRPr>
          </a:p>
          <a:p>
            <a:pPr indent="-63500" lvl="1" marL="520700" marR="0" rtl="0" algn="l">
              <a:lnSpc>
                <a:spcPct val="90000"/>
              </a:lnSpc>
              <a:spcBef>
                <a:spcPts val="4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63500" lvl="1" marL="520700" marR="0" rtl="0" algn="l">
              <a:lnSpc>
                <a:spcPct val="90000"/>
              </a:lnSpc>
              <a:spcBef>
                <a:spcPts val="400"/>
              </a:spcBef>
              <a:spcAft>
                <a:spcPts val="160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lang="en"/>
              <a:t>Papers</a:t>
            </a:r>
            <a:endParaRPr sz="1100"/>
          </a:p>
        </p:txBody>
      </p:sp>
      <p:sp>
        <p:nvSpPr>
          <p:cNvPr id="186" name="Google Shape;186;p31"/>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2100"/>
              <a:buFont typeface="Arial"/>
              <a:buNone/>
            </a:pPr>
            <a:r>
              <a:t/>
            </a:r>
            <a:endParaRPr b="1" i="0" sz="2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100"/>
              <a:buFont typeface="Arial"/>
              <a:buNone/>
            </a:pPr>
            <a:r>
              <a:rPr i="0" lang="en" sz="2100" u="none" cap="none" strike="noStrike">
                <a:solidFill>
                  <a:schemeClr val="dk1"/>
                </a:solidFill>
              </a:rPr>
              <a:t>Doc2vec</a:t>
            </a:r>
            <a:endParaRPr i="0" sz="2100" u="none" cap="none" strike="noStrike">
              <a:solidFill>
                <a:schemeClr val="dk1"/>
              </a:solidFill>
            </a:endParaRPr>
          </a:p>
          <a:p>
            <a:pPr indent="0" lvl="0" marL="0" marR="0" rtl="0" algn="l">
              <a:lnSpc>
                <a:spcPct val="100000"/>
              </a:lnSpc>
              <a:spcBef>
                <a:spcPts val="0"/>
              </a:spcBef>
              <a:spcAft>
                <a:spcPts val="0"/>
              </a:spcAft>
              <a:buClr>
                <a:schemeClr val="dk1"/>
              </a:buClr>
              <a:buSzPts val="2100"/>
              <a:buFont typeface="Arial"/>
              <a:buNone/>
            </a:pPr>
            <a:r>
              <a:rPr i="0" lang="en" sz="2100" u="none" cap="none" strike="noStrike">
                <a:solidFill>
                  <a:schemeClr val="dk1"/>
                </a:solidFill>
              </a:rPr>
              <a:t>Skip-thoughts vectors</a:t>
            </a:r>
            <a:endParaRPr sz="1100"/>
          </a:p>
          <a:p>
            <a:pPr indent="0" lvl="0" marL="0" marR="0" rtl="0" algn="l">
              <a:lnSpc>
                <a:spcPct val="100000"/>
              </a:lnSpc>
              <a:spcBef>
                <a:spcPts val="0"/>
              </a:spcBef>
              <a:spcAft>
                <a:spcPts val="0"/>
              </a:spcAft>
              <a:buClr>
                <a:schemeClr val="dk1"/>
              </a:buClr>
              <a:buSzPts val="2100"/>
              <a:buFont typeface="Arial"/>
              <a:buNone/>
            </a:pPr>
            <a:r>
              <a:rPr i="0" lang="en" sz="2100" u="none" cap="none" strike="noStrike">
                <a:solidFill>
                  <a:schemeClr val="dk1"/>
                </a:solidFill>
              </a:rPr>
              <a:t>Quick-thoughts vectors</a:t>
            </a:r>
            <a:endParaRPr sz="1100"/>
          </a:p>
          <a:p>
            <a:pPr indent="0" lvl="0" marL="0" marR="0" rtl="0" algn="l">
              <a:lnSpc>
                <a:spcPct val="100000"/>
              </a:lnSpc>
              <a:spcBef>
                <a:spcPts val="0"/>
              </a:spcBef>
              <a:spcAft>
                <a:spcPts val="1600"/>
              </a:spcAft>
              <a:buClr>
                <a:schemeClr val="dk1"/>
              </a:buClr>
              <a:buSzPts val="2100"/>
              <a:buFont typeface="Arial"/>
              <a:buNone/>
            </a:pPr>
            <a:r>
              <a:rPr i="0" lang="en" sz="2100" cap="none" strike="noStrike"/>
              <a:t>Universal Sentence Encoder</a:t>
            </a:r>
            <a:endParaRPr i="0" sz="2100" u="none" cap="none" strike="noStrike">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Distributed Representations of Sentences and Documents</a:t>
            </a:r>
            <a:endParaRPr/>
          </a:p>
        </p:txBody>
      </p:sp>
      <p:sp>
        <p:nvSpPr>
          <p:cNvPr id="192" name="Google Shape;192;p32"/>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Quoc Le</a:t>
            </a:r>
            <a:endParaRPr/>
          </a:p>
          <a:p>
            <a:pPr indent="0" lvl="0" marL="0" rtl="0" algn="l">
              <a:spcBef>
                <a:spcPts val="1600"/>
              </a:spcBef>
              <a:spcAft>
                <a:spcPts val="0"/>
              </a:spcAft>
              <a:buNone/>
            </a:pPr>
            <a:r>
              <a:rPr lang="en"/>
              <a:t>Tomas Mikolov</a:t>
            </a:r>
            <a:endParaRPr/>
          </a:p>
          <a:p>
            <a:pPr indent="0" lvl="0" marL="0" rtl="0" algn="l">
              <a:spcBef>
                <a:spcPts val="1600"/>
              </a:spcBef>
              <a:spcAft>
                <a:spcPts val="1600"/>
              </a:spcAft>
              <a:buNone/>
            </a:pPr>
            <a:r>
              <a:rPr lang="en"/>
              <a:t>22 May 2014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Agenda</a:t>
            </a:r>
            <a:endParaRPr b="0" i="0" sz="3300" u="none" cap="none" strike="noStrike">
              <a:solidFill>
                <a:schemeClr val="dk1"/>
              </a:solidFill>
              <a:latin typeface="Calibri"/>
              <a:ea typeface="Calibri"/>
              <a:cs typeface="Calibri"/>
              <a:sym typeface="Calibri"/>
            </a:endParaRPr>
          </a:p>
        </p:txBody>
      </p:sp>
      <p:sp>
        <p:nvSpPr>
          <p:cNvPr id="67" name="Google Shape;67;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65100" lvl="0" marL="177800" marR="0" rtl="0" algn="l">
              <a:lnSpc>
                <a:spcPct val="70000"/>
              </a:lnSpc>
              <a:spcBef>
                <a:spcPts val="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Background and history of embeddings</a:t>
            </a:r>
            <a:endParaRPr sz="1800"/>
          </a:p>
          <a:p>
            <a:pPr indent="-165100" lvl="0" marL="177800" marR="0" rtl="0" algn="l">
              <a:lnSpc>
                <a:spcPct val="70000"/>
              </a:lnSpc>
              <a:spcBef>
                <a:spcPts val="8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Word2vec</a:t>
            </a:r>
            <a:endParaRPr/>
          </a:p>
          <a:p>
            <a:pPr indent="-165100" lvl="0" marL="177800" marR="0" rtl="0" algn="l">
              <a:lnSpc>
                <a:spcPct val="70000"/>
              </a:lnSpc>
              <a:spcBef>
                <a:spcPts val="8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GloVe</a:t>
            </a:r>
            <a:endParaRPr b="0" i="0" sz="1800" u="none" cap="none" strike="noStrike">
              <a:solidFill>
                <a:schemeClr val="dk1"/>
              </a:solidFill>
              <a:latin typeface="Calibri"/>
              <a:ea typeface="Calibri"/>
              <a:cs typeface="Calibri"/>
              <a:sym typeface="Calibri"/>
            </a:endParaRPr>
          </a:p>
          <a:p>
            <a:pPr indent="-165100" lvl="0" marL="177800" marR="0" rtl="0" algn="l">
              <a:lnSpc>
                <a:spcPct val="70000"/>
              </a:lnSpc>
              <a:spcBef>
                <a:spcPts val="8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Sentence embeddings</a:t>
            </a:r>
            <a:endParaRPr sz="1800"/>
          </a:p>
          <a:p>
            <a:pPr indent="-190500" lvl="1" marL="520700" marR="0" rtl="0" algn="l">
              <a:lnSpc>
                <a:spcPct val="70000"/>
              </a:lnSpc>
              <a:spcBef>
                <a:spcPts val="400"/>
              </a:spcBef>
              <a:spcAft>
                <a:spcPts val="0"/>
              </a:spcAft>
              <a:buClr>
                <a:schemeClr val="dk1"/>
              </a:buClr>
              <a:buSzPts val="1800"/>
              <a:buFont typeface="Arial"/>
              <a:buChar char="•"/>
            </a:pPr>
            <a:r>
              <a:rPr b="0" i="0" lang="en" u="none" cap="none" strike="noStrike">
                <a:solidFill>
                  <a:schemeClr val="dk1"/>
                </a:solidFill>
                <a:latin typeface="Calibri"/>
                <a:ea typeface="Calibri"/>
                <a:cs typeface="Calibri"/>
                <a:sym typeface="Calibri"/>
              </a:rPr>
              <a:t>Doc2vec</a:t>
            </a:r>
            <a:endParaRPr b="0" i="0" u="none" cap="none" strike="noStrike">
              <a:solidFill>
                <a:schemeClr val="dk1"/>
              </a:solidFill>
              <a:latin typeface="Calibri"/>
              <a:ea typeface="Calibri"/>
              <a:cs typeface="Calibri"/>
              <a:sym typeface="Calibri"/>
            </a:endParaRPr>
          </a:p>
          <a:p>
            <a:pPr indent="-190500" lvl="1" marL="520700" marR="0" rtl="0" algn="l">
              <a:lnSpc>
                <a:spcPct val="70000"/>
              </a:lnSpc>
              <a:spcBef>
                <a:spcPts val="400"/>
              </a:spcBef>
              <a:spcAft>
                <a:spcPts val="0"/>
              </a:spcAft>
              <a:buClr>
                <a:schemeClr val="dk1"/>
              </a:buClr>
              <a:buSzPts val="1800"/>
              <a:buFont typeface="Arial"/>
              <a:buChar char="•"/>
            </a:pPr>
            <a:r>
              <a:rPr b="0" i="0" lang="en" u="none" cap="none" strike="noStrike">
                <a:solidFill>
                  <a:schemeClr val="dk1"/>
                </a:solidFill>
                <a:latin typeface="Calibri"/>
                <a:ea typeface="Calibri"/>
                <a:cs typeface="Calibri"/>
                <a:sym typeface="Calibri"/>
              </a:rPr>
              <a:t>Skip-thoughts</a:t>
            </a:r>
            <a:endParaRPr b="0" i="0" u="none" cap="none" strike="noStrike">
              <a:solidFill>
                <a:schemeClr val="dk1"/>
              </a:solidFill>
              <a:latin typeface="Calibri"/>
              <a:ea typeface="Calibri"/>
              <a:cs typeface="Calibri"/>
              <a:sym typeface="Calibri"/>
            </a:endParaRPr>
          </a:p>
          <a:p>
            <a:pPr indent="-190500" lvl="1" marL="520700" marR="0" rtl="0" algn="l">
              <a:lnSpc>
                <a:spcPct val="70000"/>
              </a:lnSpc>
              <a:spcBef>
                <a:spcPts val="400"/>
              </a:spcBef>
              <a:spcAft>
                <a:spcPts val="0"/>
              </a:spcAft>
              <a:buClr>
                <a:schemeClr val="dk1"/>
              </a:buClr>
              <a:buSzPts val="1800"/>
              <a:buFont typeface="Arial"/>
              <a:buChar char="•"/>
            </a:pPr>
            <a:r>
              <a:rPr b="0" i="0" lang="en" u="none" cap="none" strike="noStrike">
                <a:solidFill>
                  <a:schemeClr val="dk1"/>
                </a:solidFill>
                <a:latin typeface="Calibri"/>
                <a:ea typeface="Calibri"/>
                <a:cs typeface="Calibri"/>
                <a:sym typeface="Calibri"/>
              </a:rPr>
              <a:t>Quick-thoughts</a:t>
            </a:r>
            <a:endParaRPr b="0" i="0" u="none" cap="none" strike="noStrike">
              <a:solidFill>
                <a:schemeClr val="dk1"/>
              </a:solidFill>
              <a:latin typeface="Calibri"/>
              <a:ea typeface="Calibri"/>
              <a:cs typeface="Calibri"/>
              <a:sym typeface="Calibri"/>
            </a:endParaRPr>
          </a:p>
          <a:p>
            <a:pPr indent="-190500" lvl="1" marL="520700" marR="0" rtl="0" algn="l">
              <a:lnSpc>
                <a:spcPct val="70000"/>
              </a:lnSpc>
              <a:spcBef>
                <a:spcPts val="400"/>
              </a:spcBef>
              <a:spcAft>
                <a:spcPts val="0"/>
              </a:spcAft>
              <a:buClr>
                <a:schemeClr val="dk1"/>
              </a:buClr>
              <a:buSzPts val="1800"/>
              <a:buFont typeface="Arial"/>
              <a:buChar char="•"/>
            </a:pPr>
            <a:r>
              <a:rPr lang="en"/>
              <a:t>Universal sentence embeddings</a:t>
            </a:r>
            <a:endParaRPr/>
          </a:p>
          <a:p>
            <a:pPr indent="-152400" lvl="0" marL="177800" marR="0" rtl="0" algn="l">
              <a:lnSpc>
                <a:spcPct val="70000"/>
              </a:lnSpc>
              <a:spcBef>
                <a:spcPts val="400"/>
              </a:spcBef>
              <a:spcAft>
                <a:spcPts val="0"/>
              </a:spcAft>
              <a:buClr>
                <a:schemeClr val="dk1"/>
              </a:buClr>
              <a:buSzPts val="1800"/>
              <a:buFont typeface="Arial"/>
              <a:buChar char="•"/>
            </a:pPr>
            <a:r>
              <a:rPr lang="en" sz="1800"/>
              <a:t>Discussion</a:t>
            </a:r>
            <a:endParaRPr sz="1800"/>
          </a:p>
          <a:p>
            <a:pPr indent="-50800" lvl="0" marL="177800" marR="0" rtl="0" algn="l">
              <a:lnSpc>
                <a:spcPct val="70000"/>
              </a:lnSpc>
              <a:spcBef>
                <a:spcPts val="800"/>
              </a:spcBef>
              <a:spcAft>
                <a:spcPts val="0"/>
              </a:spcAft>
              <a:buClr>
                <a:schemeClr val="dk1"/>
              </a:buClr>
              <a:buSzPts val="1900"/>
              <a:buFont typeface="Arial"/>
              <a:buNone/>
            </a:pPr>
            <a:r>
              <a:t/>
            </a:r>
            <a:endParaRPr b="0" i="0" sz="1800" u="none" cap="none" strike="noStrike">
              <a:solidFill>
                <a:schemeClr val="dk1"/>
              </a:solidFill>
              <a:latin typeface="Calibri"/>
              <a:ea typeface="Calibri"/>
              <a:cs typeface="Calibri"/>
              <a:sym typeface="Calibri"/>
            </a:endParaRPr>
          </a:p>
          <a:p>
            <a:pPr indent="-50800" lvl="0" marL="177800" marR="0" rtl="0" algn="l">
              <a:lnSpc>
                <a:spcPct val="70000"/>
              </a:lnSpc>
              <a:spcBef>
                <a:spcPts val="800"/>
              </a:spcBef>
              <a:spcAft>
                <a:spcPts val="0"/>
              </a:spcAft>
              <a:buClr>
                <a:schemeClr val="dk1"/>
              </a:buClr>
              <a:buSzPts val="1900"/>
              <a:buFont typeface="Arial"/>
              <a:buNone/>
            </a:pPr>
            <a:r>
              <a:t/>
            </a:r>
            <a:endParaRPr b="0" i="0" sz="1800" u="none" cap="none" strike="noStrike">
              <a:solidFill>
                <a:schemeClr val="dk1"/>
              </a:solidFill>
              <a:latin typeface="Calibri"/>
              <a:ea typeface="Calibri"/>
              <a:cs typeface="Calibri"/>
              <a:sym typeface="Calibri"/>
            </a:endParaRPr>
          </a:p>
          <a:p>
            <a:pPr indent="-50800" lvl="0" marL="177800" marR="0" rtl="0" algn="l">
              <a:lnSpc>
                <a:spcPct val="70000"/>
              </a:lnSpc>
              <a:spcBef>
                <a:spcPts val="800"/>
              </a:spcBef>
              <a:spcAft>
                <a:spcPts val="0"/>
              </a:spcAft>
              <a:buClr>
                <a:schemeClr val="dk1"/>
              </a:buClr>
              <a:buSzPts val="1900"/>
              <a:buFont typeface="Arial"/>
              <a:buNone/>
            </a:pPr>
            <a:r>
              <a:t/>
            </a:r>
            <a:endParaRPr b="0" i="0" sz="1800" u="none" cap="none" strike="noStrike">
              <a:solidFill>
                <a:schemeClr val="dk1"/>
              </a:solidFill>
              <a:latin typeface="Calibri"/>
              <a:ea typeface="Calibri"/>
              <a:cs typeface="Calibri"/>
              <a:sym typeface="Calibri"/>
            </a:endParaRPr>
          </a:p>
          <a:p>
            <a:pPr indent="-50800" lvl="0" marL="177800" marR="0" rtl="0" algn="l">
              <a:lnSpc>
                <a:spcPct val="70000"/>
              </a:lnSpc>
              <a:spcBef>
                <a:spcPts val="800"/>
              </a:spcBef>
              <a:spcAft>
                <a:spcPts val="0"/>
              </a:spcAft>
              <a:buClr>
                <a:schemeClr val="dk1"/>
              </a:buClr>
              <a:buSzPts val="1900"/>
              <a:buFont typeface="Arial"/>
              <a:buNone/>
            </a:pPr>
            <a:r>
              <a:t/>
            </a:r>
            <a:endParaRPr b="0" i="0" sz="1800" u="none" cap="none" strike="noStrike">
              <a:solidFill>
                <a:schemeClr val="dk1"/>
              </a:solidFill>
              <a:latin typeface="Calibri"/>
              <a:ea typeface="Calibri"/>
              <a:cs typeface="Calibri"/>
              <a:sym typeface="Calibri"/>
            </a:endParaRPr>
          </a:p>
          <a:p>
            <a:pPr indent="-50800" lvl="0" marL="177800" marR="0" rtl="0" algn="l">
              <a:lnSpc>
                <a:spcPct val="70000"/>
              </a:lnSpc>
              <a:spcBef>
                <a:spcPts val="800"/>
              </a:spcBef>
              <a:spcAft>
                <a:spcPts val="0"/>
              </a:spcAft>
              <a:buClr>
                <a:schemeClr val="dk1"/>
              </a:buClr>
              <a:buSzPts val="1900"/>
              <a:buFont typeface="Arial"/>
              <a:buNone/>
            </a:pPr>
            <a:r>
              <a:t/>
            </a:r>
            <a:endParaRPr b="0" i="0" sz="1800" u="none" cap="none" strike="noStrike">
              <a:solidFill>
                <a:schemeClr val="dk1"/>
              </a:solidFill>
              <a:latin typeface="Calibri"/>
              <a:ea typeface="Calibri"/>
              <a:cs typeface="Calibri"/>
              <a:sym typeface="Calibri"/>
            </a:endParaRPr>
          </a:p>
          <a:p>
            <a:pPr indent="-50800" lvl="0" marL="177800" marR="0" rtl="0" algn="l">
              <a:lnSpc>
                <a:spcPct val="70000"/>
              </a:lnSpc>
              <a:spcBef>
                <a:spcPts val="800"/>
              </a:spcBef>
              <a:spcAft>
                <a:spcPts val="1600"/>
              </a:spcAft>
              <a:buClr>
                <a:schemeClr val="dk1"/>
              </a:buClr>
              <a:buSzPts val="19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Doc2vec</a:t>
            </a:r>
            <a:endParaRPr b="0" i="0" sz="3300" u="none" cap="none" strike="noStrike">
              <a:solidFill>
                <a:schemeClr val="dk1"/>
              </a:solidFill>
              <a:latin typeface="Calibri"/>
              <a:ea typeface="Calibri"/>
              <a:cs typeface="Calibri"/>
              <a:sym typeface="Calibri"/>
            </a:endParaRPr>
          </a:p>
        </p:txBody>
      </p:sp>
      <p:sp>
        <p:nvSpPr>
          <p:cNvPr id="198" name="Google Shape;198;p3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Paragraph Vector aka doc2vec paragraph2vec</a:t>
            </a:r>
            <a:endParaRPr b="0" i="0" sz="2100" u="none" cap="none" strike="noStrike">
              <a:solidFill>
                <a:schemeClr val="dk1"/>
              </a:solidFill>
              <a:latin typeface="Calibri"/>
              <a:ea typeface="Calibri"/>
              <a:cs typeface="Calibri"/>
              <a:sym typeface="Calibri"/>
            </a:endParaRPr>
          </a:p>
          <a:p>
            <a:pPr indent="-171450" lvl="0" marL="177800" marR="0" rtl="0" algn="l">
              <a:lnSpc>
                <a:spcPct val="90000"/>
              </a:lnSpc>
              <a:spcBef>
                <a:spcPts val="0"/>
              </a:spcBef>
              <a:spcAft>
                <a:spcPts val="0"/>
              </a:spcAft>
              <a:buClr>
                <a:schemeClr val="dk1"/>
              </a:buClr>
              <a:buSzPts val="2100"/>
              <a:buFont typeface="Arial"/>
              <a:buChar char="•"/>
            </a:pPr>
            <a:r>
              <a:rPr lang="en"/>
              <a:t>Paragraphs, documents, and sentences are equivalent</a:t>
            </a:r>
            <a:endParaRPr/>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Unsupervised algorithm that learns fixed-length feature representations from variable-length pieces of texts. </a:t>
            </a:r>
            <a:endParaRPr/>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Concatenate paragraph vector with several word vectors from a paragraph and predict the following word in the given context</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Trained through SGD and backpropagation</a:t>
            </a:r>
            <a:endParaRPr b="0" i="0" sz="2100" u="none" cap="none" strike="noStrike">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38100" lvl="0" marL="177800" marR="0" rtl="0" algn="l">
              <a:lnSpc>
                <a:spcPct val="90000"/>
              </a:lnSpc>
              <a:spcBef>
                <a:spcPts val="800"/>
              </a:spcBef>
              <a:spcAft>
                <a:spcPts val="16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Doc2vec</a:t>
            </a:r>
            <a:endParaRPr/>
          </a:p>
        </p:txBody>
      </p:sp>
      <p:sp>
        <p:nvSpPr>
          <p:cNvPr id="204" name="Google Shape;204;p34"/>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Only difference from word2vec is that the weights depend on both words and documents in doc2vec.</a:t>
            </a:r>
            <a:endParaRPr/>
          </a:p>
          <a:p>
            <a:pPr indent="0" lvl="0" marL="0" rtl="0" algn="l">
              <a:spcBef>
                <a:spcPts val="1600"/>
              </a:spcBef>
              <a:spcAft>
                <a:spcPts val="0"/>
              </a:spcAft>
              <a:buNone/>
            </a:pPr>
            <a:r>
              <a:rPr lang="en"/>
              <a:t>Two approaches:</a:t>
            </a:r>
            <a:endParaRPr/>
          </a:p>
          <a:p>
            <a:pPr indent="-361950" lvl="0" marL="457200" rtl="0" algn="l">
              <a:spcBef>
                <a:spcPts val="1600"/>
              </a:spcBef>
              <a:spcAft>
                <a:spcPts val="0"/>
              </a:spcAft>
              <a:buSzPts val="2100"/>
              <a:buAutoNum type="arabicPeriod"/>
            </a:pPr>
            <a:r>
              <a:rPr lang="en"/>
              <a:t>Distributed memory</a:t>
            </a:r>
            <a:endParaRPr/>
          </a:p>
          <a:p>
            <a:pPr indent="-361950" lvl="0" marL="457200" rtl="0" algn="l">
              <a:spcBef>
                <a:spcPts val="0"/>
              </a:spcBef>
              <a:spcAft>
                <a:spcPts val="0"/>
              </a:spcAft>
              <a:buSzPts val="2100"/>
              <a:buAutoNum type="arabicPeriod"/>
            </a:pPr>
            <a:r>
              <a:rPr lang="en"/>
              <a:t>Distributed bag of words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Doc2vec - Distributed memory</a:t>
            </a:r>
            <a:endParaRPr b="0" i="0" sz="3300" u="none" cap="none" strike="noStrike">
              <a:solidFill>
                <a:schemeClr val="dk1"/>
              </a:solidFill>
              <a:latin typeface="Calibri"/>
              <a:ea typeface="Calibri"/>
              <a:cs typeface="Calibri"/>
              <a:sym typeface="Calibri"/>
            </a:endParaRPr>
          </a:p>
        </p:txBody>
      </p:sp>
      <p:sp>
        <p:nvSpPr>
          <p:cNvPr id="210" name="Google Shape;210;p3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Paragraph vectors unique among paragraphs</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Word vectors are shared</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Prediction – paragraph vectors inferred by fixing the word vectors and training new paragraph vectors</a:t>
            </a:r>
            <a:endParaRPr sz="1100"/>
          </a:p>
          <a:p>
            <a:pPr indent="-38100" lvl="0" marL="177800" marR="0" rtl="0" algn="l">
              <a:lnSpc>
                <a:spcPct val="90000"/>
              </a:lnSpc>
              <a:spcBef>
                <a:spcPts val="800"/>
              </a:spcBef>
              <a:spcAft>
                <a:spcPts val="16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id="211" name="Google Shape;211;p35"/>
          <p:cNvPicPr preferRelativeResize="0"/>
          <p:nvPr/>
        </p:nvPicPr>
        <p:blipFill rotWithShape="1">
          <a:blip r:embed="rId3">
            <a:alphaModFix/>
          </a:blip>
          <a:srcRect b="0" l="0" r="0" t="0"/>
          <a:stretch/>
        </p:blipFill>
        <p:spPr>
          <a:xfrm>
            <a:off x="817775" y="2883475"/>
            <a:ext cx="2969449" cy="2260026"/>
          </a:xfrm>
          <a:prstGeom prst="rect">
            <a:avLst/>
          </a:prstGeom>
          <a:noFill/>
          <a:ln>
            <a:noFill/>
          </a:ln>
        </p:spPr>
      </p:pic>
      <p:pic>
        <p:nvPicPr>
          <p:cNvPr id="212" name="Google Shape;212;p35"/>
          <p:cNvPicPr preferRelativeResize="0"/>
          <p:nvPr/>
        </p:nvPicPr>
        <p:blipFill rotWithShape="1">
          <a:blip r:embed="rId4">
            <a:alphaModFix/>
          </a:blip>
          <a:srcRect b="0" l="0" r="0" t="0"/>
          <a:stretch/>
        </p:blipFill>
        <p:spPr>
          <a:xfrm>
            <a:off x="4036423" y="2988552"/>
            <a:ext cx="3792311" cy="21549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Doc2vec - Distributed memory</a:t>
            </a:r>
            <a:endParaRPr b="0" i="0" sz="3300" u="none" cap="none" strike="noStrike">
              <a:solidFill>
                <a:schemeClr val="dk1"/>
              </a:solidFill>
              <a:latin typeface="Calibri"/>
              <a:ea typeface="Calibri"/>
              <a:cs typeface="Calibri"/>
              <a:sym typeface="Calibri"/>
            </a:endParaRPr>
          </a:p>
        </p:txBody>
      </p:sp>
      <p:sp>
        <p:nvSpPr>
          <p:cNvPr id="218" name="Google Shape;218;p3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80000"/>
              </a:lnSpc>
              <a:spcBef>
                <a:spcPts val="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Word vectors used in prediction task of the next word in a sentence</a:t>
            </a:r>
            <a:endParaRPr sz="1100"/>
          </a:p>
          <a:p>
            <a:pPr indent="-171450" lvl="0" marL="177800" marR="0" rtl="0" algn="l">
              <a:lnSpc>
                <a:spcPct val="8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Initialized randomly</a:t>
            </a:r>
            <a:endParaRPr sz="1100"/>
          </a:p>
          <a:p>
            <a:pPr indent="-171450" lvl="0" marL="177800" marR="0" rtl="0" algn="l">
              <a:lnSpc>
                <a:spcPct val="8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Output is two matrices, </a:t>
            </a:r>
            <a:r>
              <a:rPr b="0" i="1" lang="en" sz="2100" u="none" cap="none" strike="noStrike">
                <a:solidFill>
                  <a:schemeClr val="dk1"/>
                </a:solidFill>
                <a:latin typeface="Calibri"/>
                <a:ea typeface="Calibri"/>
                <a:cs typeface="Calibri"/>
                <a:sym typeface="Calibri"/>
              </a:rPr>
              <a:t>D </a:t>
            </a:r>
            <a:r>
              <a:rPr b="0" i="0" lang="en" sz="2100" u="none" cap="none" strike="noStrike">
                <a:solidFill>
                  <a:schemeClr val="dk1"/>
                </a:solidFill>
                <a:latin typeface="Calibri"/>
                <a:ea typeface="Calibri"/>
                <a:cs typeface="Calibri"/>
                <a:sym typeface="Calibri"/>
              </a:rPr>
              <a:t>documents and </a:t>
            </a:r>
            <a:r>
              <a:rPr b="0" i="1" lang="en" sz="2100" u="none" cap="none" strike="noStrike">
                <a:solidFill>
                  <a:schemeClr val="dk1"/>
                </a:solidFill>
                <a:latin typeface="Calibri"/>
                <a:ea typeface="Calibri"/>
                <a:cs typeface="Calibri"/>
                <a:sym typeface="Calibri"/>
              </a:rPr>
              <a:t>W </a:t>
            </a:r>
            <a:r>
              <a:rPr b="0" i="0" lang="en" sz="2100" u="none" cap="none" strike="noStrike">
                <a:solidFill>
                  <a:schemeClr val="dk1"/>
                </a:solidFill>
                <a:latin typeface="Calibri"/>
                <a:ea typeface="Calibri"/>
                <a:cs typeface="Calibri"/>
                <a:sym typeface="Calibri"/>
              </a:rPr>
              <a:t>words (shared). The D[] and W[] vectors are concatenated to predict word in a context. </a:t>
            </a:r>
            <a:endParaRPr sz="1100"/>
          </a:p>
          <a:p>
            <a:pPr indent="-171450" lvl="0" marL="177800" marR="0" rtl="0" algn="l">
              <a:lnSpc>
                <a:spcPct val="8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At each step, sample a fixed-length context from a random paragraph, add in the paragraph vector, and predict the next word. Update the shared word vectors and the paragraph vector (shared with other contexts of the same paragraph)</a:t>
            </a:r>
            <a:endParaRPr b="0" i="0" sz="2100" u="none" cap="none" strike="noStrike">
              <a:solidFill>
                <a:schemeClr val="dk1"/>
              </a:solidFill>
              <a:latin typeface="Calibri"/>
              <a:ea typeface="Calibri"/>
              <a:cs typeface="Calibri"/>
              <a:sym typeface="Calibri"/>
            </a:endParaRPr>
          </a:p>
          <a:p>
            <a:pPr indent="-38100" lvl="0" marL="177800" marR="0" rtl="0" algn="l">
              <a:lnSpc>
                <a:spcPct val="80000"/>
              </a:lnSpc>
              <a:spcBef>
                <a:spcPts val="800"/>
              </a:spcBef>
              <a:spcAft>
                <a:spcPts val="16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Doc2vec - Distributed bag of words</a:t>
            </a:r>
            <a:endParaRPr b="0" i="0" sz="3300" u="none" cap="none" strike="noStrike">
              <a:solidFill>
                <a:schemeClr val="dk1"/>
              </a:solidFill>
              <a:latin typeface="Calibri"/>
              <a:ea typeface="Calibri"/>
              <a:cs typeface="Calibri"/>
              <a:sym typeface="Calibri"/>
            </a:endParaRPr>
          </a:p>
        </p:txBody>
      </p:sp>
      <p:sp>
        <p:nvSpPr>
          <p:cNvPr id="224" name="Google Shape;224;p3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Ignore context words, sample a window of text and predict it given the paragraph matrix.</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Ensemble distributed memory + distributed BOW </a:t>
            </a:r>
            <a:endParaRPr b="0" i="0" sz="2100" u="none" cap="none" strike="noStrike">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38100" lvl="0" marL="177800" marR="0" rtl="0" algn="l">
              <a:lnSpc>
                <a:spcPct val="90000"/>
              </a:lnSpc>
              <a:spcBef>
                <a:spcPts val="800"/>
              </a:spcBef>
              <a:spcAft>
                <a:spcPts val="16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id="225" name="Google Shape;225;p37"/>
          <p:cNvPicPr preferRelativeResize="0"/>
          <p:nvPr/>
        </p:nvPicPr>
        <p:blipFill rotWithShape="1">
          <a:blip r:embed="rId3">
            <a:alphaModFix/>
          </a:blip>
          <a:srcRect b="0" l="0" r="0" t="0"/>
          <a:stretch/>
        </p:blipFill>
        <p:spPr>
          <a:xfrm>
            <a:off x="3593601" y="2571751"/>
            <a:ext cx="3304824" cy="24443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Doc2vec - Experiment – Sentiment analysis</a:t>
            </a:r>
            <a:endParaRPr b="0" i="0" sz="3300" u="none" cap="none" strike="noStrike">
              <a:solidFill>
                <a:schemeClr val="dk1"/>
              </a:solidFill>
              <a:latin typeface="Calibri"/>
              <a:ea typeface="Calibri"/>
              <a:cs typeface="Calibri"/>
              <a:sym typeface="Calibri"/>
            </a:endParaRPr>
          </a:p>
        </p:txBody>
      </p:sp>
      <p:sp>
        <p:nvSpPr>
          <p:cNvPr id="231" name="Google Shape;231;p3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Use paragraph vectors in logistic regression to predict movie rating</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Choose window size with LOOCV of validation set (8) </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Input: 7 word vectors + paragraph vector, predict 8</a:t>
            </a:r>
            <a:r>
              <a:rPr b="0" baseline="30000" i="0" lang="en" sz="2100" u="none" cap="none" strike="noStrike">
                <a:solidFill>
                  <a:schemeClr val="dk1"/>
                </a:solidFill>
                <a:latin typeface="Calibri"/>
                <a:ea typeface="Calibri"/>
                <a:cs typeface="Calibri"/>
                <a:sym typeface="Calibri"/>
              </a:rPr>
              <a:t>th</a:t>
            </a:r>
            <a:r>
              <a:rPr b="0" i="0" lang="en" sz="2100" u="none" cap="none" strike="noStrike">
                <a:solidFill>
                  <a:schemeClr val="dk1"/>
                </a:solidFill>
                <a:latin typeface="Calibri"/>
                <a:ea typeface="Calibri"/>
                <a:cs typeface="Calibri"/>
                <a:sym typeface="Calibri"/>
              </a:rPr>
              <a:t> word</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Shorter sentences are padded with NULL symbol.</a:t>
            </a:r>
            <a:endParaRPr sz="1100"/>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38100" lvl="0" marL="177800" marR="0" rtl="0" algn="l">
              <a:lnSpc>
                <a:spcPct val="90000"/>
              </a:lnSpc>
              <a:spcBef>
                <a:spcPts val="800"/>
              </a:spcBef>
              <a:spcAft>
                <a:spcPts val="16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id="232" name="Google Shape;232;p38"/>
          <p:cNvPicPr preferRelativeResize="0"/>
          <p:nvPr/>
        </p:nvPicPr>
        <p:blipFill rotWithShape="1">
          <a:blip r:embed="rId3">
            <a:alphaModFix/>
          </a:blip>
          <a:srcRect b="0" l="0" r="0" t="0"/>
          <a:stretch/>
        </p:blipFill>
        <p:spPr>
          <a:xfrm>
            <a:off x="6442750" y="2623450"/>
            <a:ext cx="2701250" cy="2520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Doc2vec - Experiment – Sentiment analysis (IMDB)</a:t>
            </a:r>
            <a:endParaRPr b="0" i="0" sz="3300" u="none" cap="none" strike="noStrike">
              <a:solidFill>
                <a:schemeClr val="dk1"/>
              </a:solidFill>
              <a:latin typeface="Calibri"/>
              <a:ea typeface="Calibri"/>
              <a:cs typeface="Calibri"/>
              <a:sym typeface="Calibri"/>
            </a:endParaRPr>
          </a:p>
        </p:txBody>
      </p:sp>
      <p:sp>
        <p:nvSpPr>
          <p:cNvPr id="238" name="Google Shape;238;p39"/>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38100" lvl="0" marL="177800" marR="0" rtl="0" algn="l">
              <a:lnSpc>
                <a:spcPct val="90000"/>
              </a:lnSpc>
              <a:spcBef>
                <a:spcPts val="0"/>
              </a:spcBef>
              <a:spcAft>
                <a:spcPts val="16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id="239" name="Google Shape;239;p39"/>
          <p:cNvPicPr preferRelativeResize="0"/>
          <p:nvPr/>
        </p:nvPicPr>
        <p:blipFill rotWithShape="1">
          <a:blip r:embed="rId3">
            <a:alphaModFix/>
          </a:blip>
          <a:srcRect b="0" l="0" r="0" t="0"/>
          <a:stretch/>
        </p:blipFill>
        <p:spPr>
          <a:xfrm>
            <a:off x="2643188" y="1229320"/>
            <a:ext cx="3857625" cy="3543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Doc2vec - Experiment - IR</a:t>
            </a:r>
            <a:endParaRPr b="0" i="0" sz="3300" u="none" cap="none" strike="noStrike">
              <a:solidFill>
                <a:schemeClr val="dk1"/>
              </a:solidFill>
              <a:latin typeface="Calibri"/>
              <a:ea typeface="Calibri"/>
              <a:cs typeface="Calibri"/>
              <a:sym typeface="Calibri"/>
            </a:endParaRPr>
          </a:p>
        </p:txBody>
      </p:sp>
      <p:sp>
        <p:nvSpPr>
          <p:cNvPr id="245" name="Google Shape;245;p40"/>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1,000,000 most popular search queries – summarization paragraph of first 10 results</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For each query – two paragraphs that are results, one that is randomly sampled</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Identify which of the three are true results</a:t>
            </a:r>
            <a:endParaRPr sz="1100"/>
          </a:p>
          <a:p>
            <a:pPr indent="-38100" lvl="0" marL="177800" marR="0" rtl="0" algn="l">
              <a:lnSpc>
                <a:spcPct val="90000"/>
              </a:lnSpc>
              <a:spcBef>
                <a:spcPts val="800"/>
              </a:spcBef>
              <a:spcAft>
                <a:spcPts val="16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id="246" name="Google Shape;246;p40"/>
          <p:cNvPicPr preferRelativeResize="0"/>
          <p:nvPr/>
        </p:nvPicPr>
        <p:blipFill rotWithShape="1">
          <a:blip r:embed="rId3">
            <a:alphaModFix/>
          </a:blip>
          <a:srcRect b="0" l="0" r="0" t="0"/>
          <a:stretch/>
        </p:blipFill>
        <p:spPr>
          <a:xfrm>
            <a:off x="5846168" y="3014408"/>
            <a:ext cx="3297827" cy="212909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Doc2vec - Prediction time</a:t>
            </a:r>
            <a:endParaRPr b="0" i="0" sz="3300" u="none" cap="none" strike="noStrike">
              <a:solidFill>
                <a:schemeClr val="dk1"/>
              </a:solidFill>
              <a:latin typeface="Calibri"/>
              <a:ea typeface="Calibri"/>
              <a:cs typeface="Calibri"/>
              <a:sym typeface="Calibri"/>
            </a:endParaRPr>
          </a:p>
        </p:txBody>
      </p:sp>
      <p:sp>
        <p:nvSpPr>
          <p:cNvPr id="252" name="Google Shape;252;p41"/>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160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Add new columns to </a:t>
            </a:r>
            <a:r>
              <a:rPr b="0" i="1" lang="en" sz="2100" u="none" cap="none" strike="noStrike">
                <a:solidFill>
                  <a:schemeClr val="dk1"/>
                </a:solidFill>
                <a:latin typeface="Calibri"/>
                <a:ea typeface="Calibri"/>
                <a:cs typeface="Calibri"/>
                <a:sym typeface="Calibri"/>
              </a:rPr>
              <a:t>D </a:t>
            </a:r>
            <a:r>
              <a:rPr b="0" i="0" lang="en" sz="2100" u="none" cap="none" strike="noStrike">
                <a:solidFill>
                  <a:schemeClr val="dk1"/>
                </a:solidFill>
                <a:latin typeface="Calibri"/>
                <a:ea typeface="Calibri"/>
                <a:cs typeface="Calibri"/>
                <a:sym typeface="Calibri"/>
              </a:rPr>
              <a:t>and gradient descend on </a:t>
            </a:r>
            <a:r>
              <a:rPr b="0" i="1" lang="en" sz="2100" u="none" cap="none" strike="noStrike">
                <a:solidFill>
                  <a:schemeClr val="dk1"/>
                </a:solidFill>
                <a:latin typeface="Calibri"/>
                <a:ea typeface="Calibri"/>
                <a:cs typeface="Calibri"/>
                <a:sym typeface="Calibri"/>
              </a:rPr>
              <a:t>D </a:t>
            </a:r>
            <a:r>
              <a:rPr b="0" i="0" lang="en" sz="2100" u="none" cap="none" strike="noStrike">
                <a:solidFill>
                  <a:schemeClr val="dk1"/>
                </a:solidFill>
                <a:latin typeface="Calibri"/>
                <a:ea typeface="Calibri"/>
                <a:cs typeface="Calibri"/>
                <a:sym typeface="Calibri"/>
              </a:rPr>
              <a:t>while holding word vectors and softmax weights constant.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Doc2vec - supervised extension	</a:t>
            </a:r>
            <a:endParaRPr/>
          </a:p>
        </p:txBody>
      </p:sp>
      <p:sp>
        <p:nvSpPr>
          <p:cNvPr id="258" name="Google Shape;258;p42"/>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pic>
        <p:nvPicPr>
          <p:cNvPr id="259" name="Google Shape;259;p42"/>
          <p:cNvPicPr preferRelativeResize="0"/>
          <p:nvPr/>
        </p:nvPicPr>
        <p:blipFill>
          <a:blip r:embed="rId3">
            <a:alphaModFix/>
          </a:blip>
          <a:stretch>
            <a:fillRect/>
          </a:stretch>
        </p:blipFill>
        <p:spPr>
          <a:xfrm>
            <a:off x="2127101" y="1756804"/>
            <a:ext cx="4571999" cy="2416750"/>
          </a:xfrm>
          <a:prstGeom prst="rect">
            <a:avLst/>
          </a:prstGeom>
          <a:noFill/>
          <a:ln>
            <a:noFill/>
          </a:ln>
        </p:spPr>
      </p:pic>
      <p:sp>
        <p:nvSpPr>
          <p:cNvPr id="260" name="Google Shape;260;p42"/>
          <p:cNvSpPr txBox="1"/>
          <p:nvPr/>
        </p:nvSpPr>
        <p:spPr>
          <a:xfrm>
            <a:off x="0" y="0"/>
            <a:ext cx="66042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CCCC"/>
                </a:solidFill>
              </a:rPr>
              <a:t>https://medium.com/scaleabout/a-gentle-introduction-to-doc2vec-db3e8c0cce5e</a:t>
            </a:r>
            <a:endParaRPr>
              <a:solidFill>
                <a:srgbClr val="CCCCCC"/>
              </a:solidFill>
            </a:endParaRPr>
          </a:p>
        </p:txBody>
      </p:sp>
      <p:sp>
        <p:nvSpPr>
          <p:cNvPr id="261" name="Google Shape;261;p42"/>
          <p:cNvSpPr txBox="1"/>
          <p:nvPr/>
        </p:nvSpPr>
        <p:spPr>
          <a:xfrm>
            <a:off x="438225" y="968725"/>
            <a:ext cx="44286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3300" u="none" cap="none" strike="noStrike">
                <a:solidFill>
                  <a:schemeClr val="dk1"/>
                </a:solidFill>
              </a:rPr>
              <a:t>Why</a:t>
            </a:r>
            <a:endParaRPr b="0" i="0" sz="3300" u="none" cap="none" strike="noStrike">
              <a:solidFill>
                <a:schemeClr val="dk1"/>
              </a:solidFill>
              <a:latin typeface="Calibri"/>
              <a:ea typeface="Calibri"/>
              <a:cs typeface="Calibri"/>
              <a:sym typeface="Calibri"/>
            </a:endParaRPr>
          </a:p>
        </p:txBody>
      </p:sp>
      <p:sp>
        <p:nvSpPr>
          <p:cNvPr id="73" name="Google Shape;73;p1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Words do not intrinsically lend themselves to numerical computations</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One hot encoding and term-document matrices are sparse solutions</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Embeddings are dense representations of words that convey similarity</a:t>
            </a:r>
            <a:endParaRPr sz="1100"/>
          </a:p>
          <a:p>
            <a:pPr indent="-171450" lvl="0" marL="177800" marR="0" rtl="0" algn="l">
              <a:lnSpc>
                <a:spcPct val="90000"/>
              </a:lnSpc>
              <a:spcBef>
                <a:spcPts val="800"/>
              </a:spcBef>
              <a:spcAft>
                <a:spcPts val="160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There is a need for generalizable and universal embeddings that can be pre-trained on a large general corpus and transferred a to domain-specific corpus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3"/>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Skip-Thought Vectors	</a:t>
            </a:r>
            <a:endParaRPr/>
          </a:p>
        </p:txBody>
      </p:sp>
      <p:sp>
        <p:nvSpPr>
          <p:cNvPr id="267" name="Google Shape;267;p43"/>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Ryan Kiros, Yukun Zhu, Rusian Salakhutdinov, Richard Zemel, Antonio Torralba, Raquel Urtasun, Sanja Fidler</a:t>
            </a:r>
            <a:endParaRPr/>
          </a:p>
          <a:p>
            <a:pPr indent="0" lvl="0" marL="0" rtl="0" algn="l">
              <a:spcBef>
                <a:spcPts val="1600"/>
              </a:spcBef>
              <a:spcAft>
                <a:spcPts val="1600"/>
              </a:spcAft>
              <a:buNone/>
            </a:pPr>
            <a:r>
              <a:rPr lang="en"/>
              <a:t>22 June 2015</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Skip-Thoughts</a:t>
            </a:r>
            <a:endParaRPr b="0" i="0" sz="3300" u="none" cap="none" strike="noStrike">
              <a:solidFill>
                <a:schemeClr val="dk1"/>
              </a:solidFill>
              <a:latin typeface="Calibri"/>
              <a:ea typeface="Calibri"/>
              <a:cs typeface="Calibri"/>
              <a:sym typeface="Calibri"/>
            </a:endParaRPr>
          </a:p>
        </p:txBody>
      </p:sp>
      <p:sp>
        <p:nvSpPr>
          <p:cNvPr id="273" name="Google Shape;273;p4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Off-the-shelf unsupervised sentence encoder</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Encoder-decoder model with goal to reconstruct surrounding sentences. </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Similar sentences are mapped to similar vector representations</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Vocabulary expansion</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Evaluate on: semantic relatedness, paraphrase detection, image-sentence ranking, question-type classification, and sentiment and subjectivity</a:t>
            </a:r>
            <a:endParaRPr sz="1100"/>
          </a:p>
          <a:p>
            <a:pPr indent="0" lvl="0" marL="0" marR="0" rtl="0" algn="l">
              <a:lnSpc>
                <a:spcPct val="90000"/>
              </a:lnSpc>
              <a:spcBef>
                <a:spcPts val="800"/>
              </a:spcBef>
              <a:spcAft>
                <a:spcPts val="16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Skip-Thoughts</a:t>
            </a:r>
            <a:endParaRPr sz="1100"/>
          </a:p>
        </p:txBody>
      </p:sp>
      <p:sp>
        <p:nvSpPr>
          <p:cNvPr id="279" name="Google Shape;279;p4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Many previous sentence embeddings used recursive, recurrent, and convolutional neural networks which were not generalizable</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While doc2vec is generalizable, inference needs to occur during prediction</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Abstract the skip-gram model to the sentence level</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Depends on a contiguous training corpus</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Trained on </a:t>
            </a:r>
            <a:r>
              <a:rPr lang="en"/>
              <a:t>11,000 </a:t>
            </a:r>
            <a:r>
              <a:rPr b="0" i="0" lang="en" sz="1800" u="none" cap="none" strike="noStrike">
                <a:solidFill>
                  <a:schemeClr val="dk1"/>
                </a:solidFill>
                <a:latin typeface="Calibri"/>
                <a:ea typeface="Calibri"/>
                <a:cs typeface="Calibri"/>
                <a:sym typeface="Calibri"/>
              </a:rPr>
              <a:t> free books</a:t>
            </a:r>
            <a:endParaRPr sz="1100"/>
          </a:p>
          <a:p>
            <a:pPr indent="-38100" lvl="0" marL="177800" marR="0" rtl="0" algn="l">
              <a:lnSpc>
                <a:spcPct val="90000"/>
              </a:lnSpc>
              <a:spcBef>
                <a:spcPts val="800"/>
              </a:spcBef>
              <a:spcAft>
                <a:spcPts val="16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Skip-Thoughts</a:t>
            </a:r>
            <a:endParaRPr sz="1100"/>
          </a:p>
        </p:txBody>
      </p:sp>
      <p:sp>
        <p:nvSpPr>
          <p:cNvPr id="285" name="Google Shape;285;p4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38100" lvl="0" marL="177800" marR="0" rtl="0" algn="l">
              <a:lnSpc>
                <a:spcPct val="90000"/>
              </a:lnSpc>
              <a:spcBef>
                <a:spcPts val="0"/>
              </a:spcBef>
              <a:spcAft>
                <a:spcPts val="16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id="286" name="Google Shape;286;p46"/>
          <p:cNvPicPr preferRelativeResize="0"/>
          <p:nvPr/>
        </p:nvPicPr>
        <p:blipFill rotWithShape="1">
          <a:blip r:embed="rId3">
            <a:alphaModFix/>
          </a:blip>
          <a:srcRect b="0" l="0" r="0" t="0"/>
          <a:stretch/>
        </p:blipFill>
        <p:spPr>
          <a:xfrm>
            <a:off x="628650" y="1268016"/>
            <a:ext cx="7477125" cy="3400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Skip-Thoughts - Approach</a:t>
            </a:r>
            <a:endParaRPr b="0" i="0" sz="3300" u="none" cap="none" strike="noStrike">
              <a:solidFill>
                <a:schemeClr val="dk1"/>
              </a:solidFill>
              <a:latin typeface="Calibri"/>
              <a:ea typeface="Calibri"/>
              <a:cs typeface="Calibri"/>
              <a:sym typeface="Calibri"/>
            </a:endParaRPr>
          </a:p>
        </p:txBody>
      </p:sp>
      <p:sp>
        <p:nvSpPr>
          <p:cNvPr id="292" name="Google Shape;292;p4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Encoder-decoder</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Encoder maps words to sentences – RNN (GRU activation)</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Decoder generates surrounding sentences – RNN (Conditional GRU)</a:t>
            </a:r>
            <a:endParaRPr sz="1100"/>
          </a:p>
          <a:p>
            <a:pPr indent="0" lvl="0" marL="520700" marR="0" rtl="0" algn="l">
              <a:lnSpc>
                <a:spcPct val="90000"/>
              </a:lnSpc>
              <a:spcBef>
                <a:spcPts val="400"/>
              </a:spcBef>
              <a:spcAft>
                <a:spcPts val="1600"/>
              </a:spcAft>
              <a:buNone/>
            </a:pPr>
            <a:r>
              <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Crash course on gated recurrent units</a:t>
            </a:r>
            <a:endParaRPr b="0" i="0" sz="3300" u="none" cap="none" strike="noStrike">
              <a:solidFill>
                <a:schemeClr val="dk1"/>
              </a:solidFill>
              <a:latin typeface="Calibri"/>
              <a:ea typeface="Calibri"/>
              <a:cs typeface="Calibri"/>
              <a:sym typeface="Calibri"/>
            </a:endParaRPr>
          </a:p>
        </p:txBody>
      </p:sp>
      <p:sp>
        <p:nvSpPr>
          <p:cNvPr id="299" name="Google Shape;299;p4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Similar to </a:t>
            </a:r>
            <a:r>
              <a:rPr lang="en"/>
              <a:t>LSTM </a:t>
            </a:r>
            <a:r>
              <a:rPr b="0" i="0" lang="en" sz="2100" u="none" cap="none" strike="noStrike">
                <a:solidFill>
                  <a:schemeClr val="dk1"/>
                </a:solidFill>
                <a:latin typeface="Calibri"/>
                <a:ea typeface="Calibri"/>
                <a:cs typeface="Calibri"/>
                <a:sym typeface="Calibri"/>
              </a:rPr>
              <a:t>but without an output gate</a:t>
            </a:r>
            <a:endParaRPr sz="1100"/>
          </a:p>
          <a:p>
            <a:pPr indent="-171450" lvl="0" marL="177800" marR="0" rtl="0" algn="l">
              <a:lnSpc>
                <a:spcPct val="90000"/>
              </a:lnSpc>
              <a:spcBef>
                <a:spcPts val="800"/>
              </a:spcBef>
              <a:spcAft>
                <a:spcPts val="0"/>
              </a:spcAft>
              <a:buClr>
                <a:schemeClr val="dk1"/>
              </a:buClr>
              <a:buSzPts val="2100"/>
              <a:buFont typeface="Arial"/>
              <a:buChar char="•"/>
            </a:pPr>
            <a:r>
              <a:rPr lang="en"/>
              <a:t>Aims to solve the vanishing gradient problem</a:t>
            </a:r>
            <a:endParaRPr sz="1100"/>
          </a:p>
          <a:p>
            <a:pPr indent="-171450" lvl="0" marL="177800" marR="0" rtl="0" algn="l">
              <a:lnSpc>
                <a:spcPct val="90000"/>
              </a:lnSpc>
              <a:spcBef>
                <a:spcPts val="800"/>
              </a:spcBef>
              <a:spcAft>
                <a:spcPts val="160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U,V,W shared – allows generalizing to other lengths</a:t>
            </a:r>
            <a:endParaRPr b="0" i="0" sz="2100" u="none" cap="none" strike="noStrike">
              <a:solidFill>
                <a:schemeClr val="dk1"/>
              </a:solidFill>
              <a:latin typeface="Calibri"/>
              <a:ea typeface="Calibri"/>
              <a:cs typeface="Calibri"/>
              <a:sym typeface="Calibri"/>
            </a:endParaRPr>
          </a:p>
        </p:txBody>
      </p:sp>
      <p:pic>
        <p:nvPicPr>
          <p:cNvPr id="300" name="Google Shape;300;p48"/>
          <p:cNvPicPr preferRelativeResize="0"/>
          <p:nvPr/>
        </p:nvPicPr>
        <p:blipFill rotWithShape="1">
          <a:blip r:embed="rId3">
            <a:alphaModFix/>
          </a:blip>
          <a:srcRect b="0" l="0" r="0" t="0"/>
          <a:stretch/>
        </p:blipFill>
        <p:spPr>
          <a:xfrm>
            <a:off x="1849475" y="2887125"/>
            <a:ext cx="5489126" cy="2179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Crash course on gated recurrent units</a:t>
            </a:r>
            <a:endParaRPr sz="1100"/>
          </a:p>
        </p:txBody>
      </p:sp>
      <p:sp>
        <p:nvSpPr>
          <p:cNvPr id="306" name="Google Shape;306;p49"/>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GRU has two gates: a reset gate and an update gate</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Reset determines how to merge new input w/ memory</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Update determines proportion of memory to keep</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GRU with a reset gate of 1 and update of 0 is just an RNN</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GRU has 2 gates instead of 3</a:t>
            </a:r>
            <a:endParaRPr sz="1100"/>
          </a:p>
          <a:p>
            <a:pPr indent="-38100" lvl="0" marL="177800" marR="0" rtl="0" algn="l">
              <a:lnSpc>
                <a:spcPct val="90000"/>
              </a:lnSpc>
              <a:spcBef>
                <a:spcPts val="800"/>
              </a:spcBef>
              <a:spcAft>
                <a:spcPts val="16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5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t/>
            </a:r>
            <a:endParaRPr b="0" i="0" sz="3300" u="none" cap="none" strike="noStrike">
              <a:solidFill>
                <a:schemeClr val="dk1"/>
              </a:solidFill>
              <a:latin typeface="Calibri"/>
              <a:ea typeface="Calibri"/>
              <a:cs typeface="Calibri"/>
              <a:sym typeface="Calibri"/>
            </a:endParaRPr>
          </a:p>
        </p:txBody>
      </p:sp>
      <p:sp>
        <p:nvSpPr>
          <p:cNvPr id="312" name="Google Shape;312;p50"/>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38100" lvl="0" marL="177800" marR="0" rtl="0" algn="l">
              <a:lnSpc>
                <a:spcPct val="90000"/>
              </a:lnSpc>
              <a:spcBef>
                <a:spcPts val="0"/>
              </a:spcBef>
              <a:spcAft>
                <a:spcPts val="16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id="313" name="Google Shape;313;p50"/>
          <p:cNvPicPr preferRelativeResize="0"/>
          <p:nvPr/>
        </p:nvPicPr>
        <p:blipFill rotWithShape="1">
          <a:blip r:embed="rId3">
            <a:alphaModFix/>
          </a:blip>
          <a:srcRect b="0" l="0" r="0" t="0"/>
          <a:stretch/>
        </p:blipFill>
        <p:spPr>
          <a:xfrm>
            <a:off x="960121" y="2779263"/>
            <a:ext cx="3887698" cy="2112776"/>
          </a:xfrm>
          <a:prstGeom prst="rect">
            <a:avLst/>
          </a:prstGeom>
          <a:noFill/>
          <a:ln>
            <a:noFill/>
          </a:ln>
        </p:spPr>
      </p:pic>
      <p:pic>
        <p:nvPicPr>
          <p:cNvPr id="314" name="Google Shape;314;p50"/>
          <p:cNvPicPr preferRelativeResize="0"/>
          <p:nvPr/>
        </p:nvPicPr>
        <p:blipFill rotWithShape="1">
          <a:blip r:embed="rId3">
            <a:alphaModFix/>
          </a:blip>
          <a:srcRect b="0" l="7041" r="0" t="0"/>
          <a:stretch/>
        </p:blipFill>
        <p:spPr>
          <a:xfrm>
            <a:off x="4463626" y="2779263"/>
            <a:ext cx="3613983" cy="2112776"/>
          </a:xfrm>
          <a:prstGeom prst="rect">
            <a:avLst/>
          </a:prstGeom>
          <a:noFill/>
          <a:ln>
            <a:noFill/>
          </a:ln>
        </p:spPr>
      </p:pic>
      <p:pic>
        <p:nvPicPr>
          <p:cNvPr id="315" name="Google Shape;315;p50"/>
          <p:cNvPicPr preferRelativeResize="0"/>
          <p:nvPr/>
        </p:nvPicPr>
        <p:blipFill rotWithShape="1">
          <a:blip r:embed="rId4">
            <a:alphaModFix/>
          </a:blip>
          <a:srcRect b="0" l="0" r="0" t="0"/>
          <a:stretch/>
        </p:blipFill>
        <p:spPr>
          <a:xfrm>
            <a:off x="1412065" y="386617"/>
            <a:ext cx="5770018" cy="2291443"/>
          </a:xfrm>
          <a:prstGeom prst="rect">
            <a:avLst/>
          </a:prstGeom>
          <a:noFill/>
          <a:ln>
            <a:noFill/>
          </a:ln>
        </p:spPr>
      </p:pic>
      <p:sp>
        <p:nvSpPr>
          <p:cNvPr id="316" name="Google Shape;316;p50"/>
          <p:cNvSpPr txBox="1"/>
          <p:nvPr/>
        </p:nvSpPr>
        <p:spPr>
          <a:xfrm>
            <a:off x="190150" y="4753500"/>
            <a:ext cx="86946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7B7B7"/>
                </a:solidFill>
              </a:rPr>
              <a:t>https://en.wikipedia.org/wiki/Gated_recurrent_unit#/media/File:Gated_Recurrent_Unit,_base_type.svg</a:t>
            </a:r>
            <a:endParaRPr>
              <a:solidFill>
                <a:srgbClr val="B7B7B7"/>
              </a:solidFill>
            </a:endParaRPr>
          </a:p>
        </p:txBody>
      </p:sp>
      <p:sp>
        <p:nvSpPr>
          <p:cNvPr id="317" name="Google Shape;317;p50"/>
          <p:cNvSpPr txBox="1"/>
          <p:nvPr/>
        </p:nvSpPr>
        <p:spPr>
          <a:xfrm>
            <a:off x="293950" y="-69150"/>
            <a:ext cx="84870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7B7B7"/>
                </a:solidFill>
              </a:rPr>
              <a:t>http://www.wildml.com/2015/09/recurrent-neural-networks-tutorial-part-1-introduction-to-rnns/</a:t>
            </a:r>
            <a:endParaRPr>
              <a:solidFill>
                <a:srgbClr val="B7B7B7"/>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Skip-Thoughts - Encoder</a:t>
            </a:r>
            <a:endParaRPr b="0" i="0" sz="3300" u="none" cap="none" strike="noStrike">
              <a:solidFill>
                <a:schemeClr val="dk1"/>
              </a:solidFill>
              <a:latin typeface="Calibri"/>
              <a:ea typeface="Calibri"/>
              <a:cs typeface="Calibri"/>
              <a:sym typeface="Calibri"/>
            </a:endParaRPr>
          </a:p>
        </p:txBody>
      </p:sp>
      <p:sp>
        <p:nvSpPr>
          <p:cNvPr id="323" name="Google Shape;323;p51"/>
          <p:cNvSpPr txBox="1"/>
          <p:nvPr>
            <p:ph idx="1" type="body"/>
          </p:nvPr>
        </p:nvSpPr>
        <p:spPr>
          <a:xfrm>
            <a:off x="628650" y="1162444"/>
            <a:ext cx="7886700" cy="32634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w</a:t>
            </a:r>
            <a:r>
              <a:rPr b="0" baseline="-25000" i="0" lang="en" sz="2100" u="none" cap="none" strike="noStrike">
                <a:solidFill>
                  <a:schemeClr val="dk1"/>
                </a:solidFill>
                <a:latin typeface="Calibri"/>
                <a:ea typeface="Calibri"/>
                <a:cs typeface="Calibri"/>
                <a:sym typeface="Calibri"/>
              </a:rPr>
              <a:t>i</a:t>
            </a:r>
            <a:r>
              <a:rPr b="0" baseline="30000" i="0" lang="en" sz="2100" u="none" cap="none" strike="noStrike">
                <a:solidFill>
                  <a:schemeClr val="dk1"/>
                </a:solidFill>
                <a:latin typeface="Calibri"/>
                <a:ea typeface="Calibri"/>
                <a:cs typeface="Calibri"/>
                <a:sym typeface="Calibri"/>
              </a:rPr>
              <a:t>1</a:t>
            </a:r>
            <a:r>
              <a:rPr b="0" i="0" lang="en" sz="2100" u="none" cap="none" strike="noStrike">
                <a:solidFill>
                  <a:schemeClr val="dk1"/>
                </a:solidFill>
                <a:latin typeface="Calibri"/>
                <a:ea typeface="Calibri"/>
                <a:cs typeface="Calibri"/>
                <a:sym typeface="Calibri"/>
              </a:rPr>
              <a:t>…w</a:t>
            </a:r>
            <a:r>
              <a:rPr b="0" baseline="-25000" i="0" lang="en" sz="2100" u="none" cap="none" strike="noStrike">
                <a:solidFill>
                  <a:schemeClr val="dk1"/>
                </a:solidFill>
                <a:latin typeface="Calibri"/>
                <a:ea typeface="Calibri"/>
                <a:cs typeface="Calibri"/>
                <a:sym typeface="Calibri"/>
              </a:rPr>
              <a:t>i</a:t>
            </a:r>
            <a:r>
              <a:rPr b="0" baseline="30000" i="0" lang="en" sz="2100" u="none" cap="none" strike="noStrike">
                <a:solidFill>
                  <a:schemeClr val="dk1"/>
                </a:solidFill>
                <a:latin typeface="Calibri"/>
                <a:ea typeface="Calibri"/>
                <a:cs typeface="Calibri"/>
                <a:sym typeface="Calibri"/>
              </a:rPr>
              <a:t>N</a:t>
            </a:r>
            <a:r>
              <a:rPr b="0" i="0" lang="en" sz="2100" u="none" cap="none" strike="noStrike">
                <a:solidFill>
                  <a:schemeClr val="dk1"/>
                </a:solidFill>
                <a:latin typeface="Calibri"/>
                <a:ea typeface="Calibri"/>
                <a:cs typeface="Calibri"/>
                <a:sym typeface="Calibri"/>
              </a:rPr>
              <a:t> are the words in the sentence where N is the number of words in the sentence. </a:t>
            </a:r>
            <a:r>
              <a:rPr lang="en"/>
              <a:t>x</a:t>
            </a:r>
            <a:r>
              <a:rPr baseline="-25000" lang="en"/>
              <a:t>i</a:t>
            </a:r>
            <a:r>
              <a:rPr baseline="30000" lang="en"/>
              <a:t>N</a:t>
            </a:r>
            <a:r>
              <a:rPr lang="en"/>
              <a:t> </a:t>
            </a:r>
            <a:r>
              <a:rPr lang="en"/>
              <a:t> is the word2vec embedding.</a:t>
            </a:r>
            <a:endParaRPr/>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Encoder produces a hidden state h</a:t>
            </a:r>
            <a:r>
              <a:rPr b="0" baseline="-25000" i="0" lang="en" sz="2100" u="none" cap="none" strike="noStrike">
                <a:solidFill>
                  <a:schemeClr val="dk1"/>
                </a:solidFill>
                <a:latin typeface="Calibri"/>
                <a:ea typeface="Calibri"/>
                <a:cs typeface="Calibri"/>
                <a:sym typeface="Calibri"/>
              </a:rPr>
              <a:t>i</a:t>
            </a:r>
            <a:r>
              <a:rPr b="0" baseline="30000" i="0" lang="en" sz="2100" u="none" cap="none" strike="noStrike">
                <a:solidFill>
                  <a:schemeClr val="dk1"/>
                </a:solidFill>
                <a:latin typeface="Calibri"/>
                <a:ea typeface="Calibri"/>
                <a:cs typeface="Calibri"/>
                <a:sym typeface="Calibri"/>
              </a:rPr>
              <a:t>t</a:t>
            </a:r>
            <a:r>
              <a:rPr b="0" i="0" lang="en" sz="2100" u="none" cap="none" strike="noStrike">
                <a:solidFill>
                  <a:schemeClr val="dk1"/>
                </a:solidFill>
                <a:latin typeface="Calibri"/>
                <a:ea typeface="Calibri"/>
                <a:cs typeface="Calibri"/>
                <a:sym typeface="Calibri"/>
              </a:rPr>
              <a:t>  which is the sentence representation up to word t. Thus h</a:t>
            </a:r>
            <a:r>
              <a:rPr b="0" baseline="-25000" i="0" lang="en" sz="2100" u="none" cap="none" strike="noStrike">
                <a:solidFill>
                  <a:schemeClr val="dk1"/>
                </a:solidFill>
                <a:latin typeface="Calibri"/>
                <a:ea typeface="Calibri"/>
                <a:cs typeface="Calibri"/>
                <a:sym typeface="Calibri"/>
              </a:rPr>
              <a:t>i</a:t>
            </a:r>
            <a:r>
              <a:rPr b="0" baseline="30000" i="0" lang="en" sz="2100" u="none" cap="none" strike="noStrike">
                <a:solidFill>
                  <a:schemeClr val="dk1"/>
                </a:solidFill>
                <a:latin typeface="Calibri"/>
                <a:ea typeface="Calibri"/>
                <a:cs typeface="Calibri"/>
                <a:sym typeface="Calibri"/>
              </a:rPr>
              <a:t>N</a:t>
            </a:r>
            <a:r>
              <a:rPr b="0" i="0" lang="en" sz="2100" u="none" cap="none" strike="noStrike">
                <a:solidFill>
                  <a:schemeClr val="dk1"/>
                </a:solidFill>
                <a:latin typeface="Calibri"/>
                <a:ea typeface="Calibri"/>
                <a:cs typeface="Calibri"/>
                <a:sym typeface="Calibri"/>
              </a:rPr>
              <a:t> is the representation for the full sentence.</a:t>
            </a:r>
            <a:endParaRPr sz="1100"/>
          </a:p>
          <a:p>
            <a:pPr indent="-171450" lvl="0" marL="177800" marR="0" rtl="0" algn="l">
              <a:lnSpc>
                <a:spcPct val="90000"/>
              </a:lnSpc>
              <a:spcBef>
                <a:spcPts val="800"/>
              </a:spcBef>
              <a:spcAft>
                <a:spcPts val="160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To encode a sentence, where h bar is the proposed state update, z is the update gate, and r is the reset gate</a:t>
            </a:r>
            <a:r>
              <a:rPr lang="en"/>
              <a:t>.</a:t>
            </a:r>
            <a:endParaRPr sz="1100"/>
          </a:p>
        </p:txBody>
      </p:sp>
      <p:pic>
        <p:nvPicPr>
          <p:cNvPr id="324" name="Google Shape;324;p51"/>
          <p:cNvPicPr preferRelativeResize="0"/>
          <p:nvPr/>
        </p:nvPicPr>
        <p:blipFill rotWithShape="1">
          <a:blip r:embed="rId3">
            <a:alphaModFix/>
          </a:blip>
          <a:srcRect b="0" l="0" r="0" t="0"/>
          <a:stretch/>
        </p:blipFill>
        <p:spPr>
          <a:xfrm>
            <a:off x="2779531" y="3699238"/>
            <a:ext cx="3114675" cy="1162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2"/>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330" name="Google Shape;330;p52"/>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pic>
        <p:nvPicPr>
          <p:cNvPr id="331" name="Google Shape;331;p52"/>
          <p:cNvPicPr preferRelativeResize="0"/>
          <p:nvPr/>
        </p:nvPicPr>
        <p:blipFill rotWithShape="1">
          <a:blip r:embed="rId3">
            <a:alphaModFix/>
          </a:blip>
          <a:srcRect b="0" l="0" r="0" t="0"/>
          <a:stretch/>
        </p:blipFill>
        <p:spPr>
          <a:xfrm>
            <a:off x="914446" y="2071488"/>
            <a:ext cx="3887699" cy="2112776"/>
          </a:xfrm>
          <a:prstGeom prst="rect">
            <a:avLst/>
          </a:prstGeom>
          <a:noFill/>
          <a:ln>
            <a:noFill/>
          </a:ln>
        </p:spPr>
      </p:pic>
      <p:pic>
        <p:nvPicPr>
          <p:cNvPr id="332" name="Google Shape;332;p52"/>
          <p:cNvPicPr preferRelativeResize="0"/>
          <p:nvPr/>
        </p:nvPicPr>
        <p:blipFill rotWithShape="1">
          <a:blip r:embed="rId4">
            <a:alphaModFix/>
          </a:blip>
          <a:srcRect b="0" l="0" r="0" t="0"/>
          <a:stretch/>
        </p:blipFill>
        <p:spPr>
          <a:xfrm>
            <a:off x="5251081" y="2546851"/>
            <a:ext cx="3114675" cy="1162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Background</a:t>
            </a:r>
            <a:endParaRPr b="0" i="0" sz="3300" u="none" cap="none" strike="noStrike">
              <a:solidFill>
                <a:schemeClr val="dk1"/>
              </a:solidFill>
              <a:latin typeface="Calibri"/>
              <a:ea typeface="Calibri"/>
              <a:cs typeface="Calibri"/>
              <a:sym typeface="Calibri"/>
            </a:endParaRPr>
          </a:p>
        </p:txBody>
      </p:sp>
      <p:sp>
        <p:nvSpPr>
          <p:cNvPr id="79" name="Google Shape;79;p1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i="0" lang="en" sz="2100" u="none" cap="none" strike="noStrike">
                <a:solidFill>
                  <a:schemeClr val="dk1"/>
                </a:solidFill>
              </a:rPr>
              <a:t>Embeddings encode words or sentences into dense vectors. </a:t>
            </a:r>
            <a:endParaRPr i="0" sz="2100" u="none" cap="none" strike="noStrike">
              <a:solidFill>
                <a:schemeClr val="dk1"/>
              </a:solidFill>
            </a:endParaRPr>
          </a:p>
          <a:p>
            <a:pPr indent="-171450" lvl="0" marL="177800" marR="0" rtl="0" algn="l">
              <a:lnSpc>
                <a:spcPct val="90000"/>
              </a:lnSpc>
              <a:spcBef>
                <a:spcPts val="0"/>
              </a:spcBef>
              <a:spcAft>
                <a:spcPts val="0"/>
              </a:spcAft>
              <a:buClr>
                <a:schemeClr val="dk1"/>
              </a:buClr>
              <a:buSzPts val="2100"/>
              <a:buFont typeface="Arial"/>
              <a:buChar char="•"/>
            </a:pPr>
            <a:r>
              <a:rPr lang="en"/>
              <a:t>word2vec and gloVe are the most common approaches</a:t>
            </a:r>
            <a:endParaRPr/>
          </a:p>
          <a:p>
            <a:pPr indent="-171450" lvl="0" marL="177800" marR="0" rtl="0" algn="l">
              <a:lnSpc>
                <a:spcPct val="90000"/>
              </a:lnSpc>
              <a:spcBef>
                <a:spcPts val="800"/>
              </a:spcBef>
              <a:spcAft>
                <a:spcPts val="0"/>
              </a:spcAft>
              <a:buClr>
                <a:schemeClr val="dk1"/>
              </a:buClr>
              <a:buSzPts val="2100"/>
              <a:buFont typeface="Arial"/>
              <a:buChar char="•"/>
            </a:pPr>
            <a:r>
              <a:rPr lang="en"/>
              <a:t>Word2vec uses</a:t>
            </a:r>
            <a:r>
              <a:rPr i="0" lang="en" sz="2100" u="none" cap="none" strike="noStrike">
                <a:solidFill>
                  <a:schemeClr val="dk1"/>
                </a:solidFill>
              </a:rPr>
              <a:t> the hidden layer of a surrogate shallow neural network where the output is the prediction of a word given its surrounding words or vice versa.</a:t>
            </a:r>
            <a:endParaRPr i="0" sz="2100" u="none" cap="none" strike="noStrike">
              <a:solidFill>
                <a:schemeClr val="dk1"/>
              </a:solidFill>
            </a:endParaRPr>
          </a:p>
          <a:p>
            <a:pPr indent="-171450" lvl="0" marL="177800" marR="0" rtl="0" algn="l">
              <a:lnSpc>
                <a:spcPct val="90000"/>
              </a:lnSpc>
              <a:spcBef>
                <a:spcPts val="800"/>
              </a:spcBef>
              <a:spcAft>
                <a:spcPts val="0"/>
              </a:spcAft>
              <a:buClr>
                <a:schemeClr val="dk1"/>
              </a:buClr>
              <a:buSzPts val="2100"/>
              <a:buFont typeface="Arial"/>
              <a:buChar char="•"/>
            </a:pPr>
            <a:r>
              <a:rPr lang="en"/>
              <a:t>gloVe is a count-based weighted least squares optimization</a:t>
            </a:r>
            <a:endParaRPr/>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Embeddings are a large part of any modern NLP architecture</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Sentiment analysis, classification, translation, IR</a:t>
            </a:r>
            <a:endParaRPr b="0" i="0" sz="1800" u="none" cap="none" strike="noStrike">
              <a:solidFill>
                <a:schemeClr val="dk1"/>
              </a:solidFill>
              <a:latin typeface="Calibri"/>
              <a:ea typeface="Calibri"/>
              <a:cs typeface="Calibri"/>
              <a:sym typeface="Calibri"/>
            </a:endParaRPr>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Most embeddings are pre-trained and applied with transfer learning</a:t>
            </a:r>
            <a:endParaRPr sz="1100"/>
          </a:p>
          <a:p>
            <a:pPr indent="-38100" lvl="0" marL="177800" marR="0" rtl="0" algn="l">
              <a:lnSpc>
                <a:spcPct val="90000"/>
              </a:lnSpc>
              <a:spcBef>
                <a:spcPts val="800"/>
              </a:spcBef>
              <a:spcAft>
                <a:spcPts val="16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Skip-Thoughts - Decoder</a:t>
            </a:r>
            <a:endParaRPr b="0" i="0" sz="3300" u="none" cap="none" strike="noStrike">
              <a:solidFill>
                <a:schemeClr val="dk1"/>
              </a:solidFill>
              <a:latin typeface="Calibri"/>
              <a:ea typeface="Calibri"/>
              <a:cs typeface="Calibri"/>
              <a:sym typeface="Calibri"/>
            </a:endParaRPr>
          </a:p>
        </p:txBody>
      </p:sp>
      <p:sp>
        <p:nvSpPr>
          <p:cNvPr id="338" name="Google Shape;338;p5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Similar to encoder except introduce matrices C</a:t>
            </a:r>
            <a:r>
              <a:rPr b="0" baseline="-25000" i="0" lang="en" sz="2100" u="none" cap="none" strike="noStrike">
                <a:solidFill>
                  <a:schemeClr val="dk1"/>
                </a:solidFill>
                <a:latin typeface="Calibri"/>
                <a:ea typeface="Calibri"/>
                <a:cs typeface="Calibri"/>
                <a:sym typeface="Calibri"/>
              </a:rPr>
              <a:t>z</a:t>
            </a:r>
            <a:r>
              <a:rPr b="0" i="0" lang="en" sz="2100" u="none" cap="none" strike="noStrike">
                <a:solidFill>
                  <a:schemeClr val="dk1"/>
                </a:solidFill>
                <a:latin typeface="Calibri"/>
                <a:ea typeface="Calibri"/>
                <a:cs typeface="Calibri"/>
                <a:sym typeface="Calibri"/>
              </a:rPr>
              <a:t>, C</a:t>
            </a:r>
            <a:r>
              <a:rPr b="0" baseline="-25000" i="0" lang="en" sz="2100" u="none" cap="none" strike="noStrike">
                <a:solidFill>
                  <a:schemeClr val="dk1"/>
                </a:solidFill>
                <a:latin typeface="Calibri"/>
                <a:ea typeface="Calibri"/>
                <a:cs typeface="Calibri"/>
                <a:sym typeface="Calibri"/>
              </a:rPr>
              <a:t>r</a:t>
            </a:r>
            <a:r>
              <a:rPr b="0" i="0" lang="en" sz="2100" u="none" cap="none" strike="noStrike">
                <a:solidFill>
                  <a:schemeClr val="dk1"/>
                </a:solidFill>
                <a:latin typeface="Calibri"/>
                <a:ea typeface="Calibri"/>
                <a:cs typeface="Calibri"/>
                <a:sym typeface="Calibri"/>
              </a:rPr>
              <a:t>, and C. They bias the update, reset, and hidden states by the sentence vector.</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One decoder for next sentence, another for previous sentence.</a:t>
            </a:r>
            <a:endParaRPr sz="1100"/>
          </a:p>
          <a:p>
            <a:pPr indent="-171450" lvl="0" marL="177800" marR="0" rtl="0" algn="l">
              <a:lnSpc>
                <a:spcPct val="90000"/>
              </a:lnSpc>
              <a:spcBef>
                <a:spcPts val="800"/>
              </a:spcBef>
              <a:spcAft>
                <a:spcPts val="160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Separate parameters for each sentence except for vocabulary (V).</a:t>
            </a:r>
            <a:endParaRPr sz="1100"/>
          </a:p>
        </p:txBody>
      </p:sp>
      <p:pic>
        <p:nvPicPr>
          <p:cNvPr id="339" name="Google Shape;339;p53"/>
          <p:cNvPicPr preferRelativeResize="0"/>
          <p:nvPr/>
        </p:nvPicPr>
        <p:blipFill rotWithShape="1">
          <a:blip r:embed="rId3">
            <a:alphaModFix/>
          </a:blip>
          <a:srcRect b="0" l="0" r="0" t="0"/>
          <a:stretch/>
        </p:blipFill>
        <p:spPr>
          <a:xfrm>
            <a:off x="1102499" y="3009889"/>
            <a:ext cx="6753225" cy="2133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4"/>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345" name="Google Shape;345;p54"/>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pic>
        <p:nvPicPr>
          <p:cNvPr id="346" name="Google Shape;346;p54"/>
          <p:cNvPicPr preferRelativeResize="0"/>
          <p:nvPr/>
        </p:nvPicPr>
        <p:blipFill rotWithShape="1">
          <a:blip r:embed="rId3">
            <a:alphaModFix/>
          </a:blip>
          <a:srcRect b="0" l="0" r="0" t="0"/>
          <a:stretch/>
        </p:blipFill>
        <p:spPr>
          <a:xfrm>
            <a:off x="628650" y="1268016"/>
            <a:ext cx="7477125" cy="3400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Skip-Thoughts - Objective</a:t>
            </a:r>
            <a:endParaRPr b="0" i="0" sz="3300" u="none" cap="none" strike="noStrike">
              <a:solidFill>
                <a:schemeClr val="dk1"/>
              </a:solidFill>
              <a:latin typeface="Calibri"/>
              <a:ea typeface="Calibri"/>
              <a:cs typeface="Calibri"/>
              <a:sym typeface="Calibri"/>
            </a:endParaRPr>
          </a:p>
        </p:txBody>
      </p:sp>
      <p:sp>
        <p:nvSpPr>
          <p:cNvPr id="352" name="Google Shape;352;p5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160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Given a tuple, objective is sum of log probabilities of surrounding sentences conditioned on the encoder.</a:t>
            </a:r>
            <a:endParaRPr b="0" i="0" sz="2100" u="none" cap="none" strike="noStrike">
              <a:solidFill>
                <a:schemeClr val="dk1"/>
              </a:solidFill>
              <a:latin typeface="Calibri"/>
              <a:ea typeface="Calibri"/>
              <a:cs typeface="Calibri"/>
              <a:sym typeface="Calibri"/>
            </a:endParaRPr>
          </a:p>
        </p:txBody>
      </p:sp>
      <p:pic>
        <p:nvPicPr>
          <p:cNvPr id="353" name="Google Shape;353;p55"/>
          <p:cNvPicPr preferRelativeResize="0"/>
          <p:nvPr/>
        </p:nvPicPr>
        <p:blipFill rotWithShape="1">
          <a:blip r:embed="rId3">
            <a:alphaModFix/>
          </a:blip>
          <a:srcRect b="0" l="0" r="0" t="0"/>
          <a:stretch/>
        </p:blipFill>
        <p:spPr>
          <a:xfrm>
            <a:off x="0" y="2397498"/>
            <a:ext cx="9143998" cy="120694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t/>
            </a:r>
            <a:endParaRPr b="0" i="0" sz="3300" u="none" cap="none" strike="noStrike">
              <a:solidFill>
                <a:schemeClr val="dk1"/>
              </a:solidFill>
              <a:latin typeface="Calibri"/>
              <a:ea typeface="Calibri"/>
              <a:cs typeface="Calibri"/>
              <a:sym typeface="Calibri"/>
            </a:endParaRPr>
          </a:p>
        </p:txBody>
      </p:sp>
      <p:sp>
        <p:nvSpPr>
          <p:cNvPr id="359" name="Google Shape;359;p5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38100" lvl="0" marL="177800" marR="0" rtl="0" algn="l">
              <a:lnSpc>
                <a:spcPct val="90000"/>
              </a:lnSpc>
              <a:spcBef>
                <a:spcPts val="0"/>
              </a:spcBef>
              <a:spcAft>
                <a:spcPts val="16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id="360" name="Google Shape;360;p56"/>
          <p:cNvPicPr preferRelativeResize="0"/>
          <p:nvPr/>
        </p:nvPicPr>
        <p:blipFill rotWithShape="1">
          <a:blip r:embed="rId3">
            <a:alphaModFix/>
          </a:blip>
          <a:srcRect b="0" l="0" r="0" t="0"/>
          <a:stretch/>
        </p:blipFill>
        <p:spPr>
          <a:xfrm>
            <a:off x="702673" y="409575"/>
            <a:ext cx="7581900" cy="43243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7"/>
          <p:cNvSpPr txBox="1"/>
          <p:nvPr>
            <p:ph type="title"/>
          </p:nvPr>
        </p:nvSpPr>
        <p:spPr>
          <a:xfrm>
            <a:off x="498022" y="437129"/>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Skip-Thoughts – out-of-vocabulary words</a:t>
            </a:r>
            <a:br>
              <a:rPr b="0" i="0" lang="en" sz="3300" u="none" cap="none" strike="noStrike">
                <a:solidFill>
                  <a:schemeClr val="dk1"/>
                </a:solidFill>
                <a:latin typeface="Calibri"/>
                <a:ea typeface="Calibri"/>
                <a:cs typeface="Calibri"/>
                <a:sym typeface="Calibri"/>
              </a:rPr>
            </a:br>
            <a:endParaRPr b="0" i="0" sz="3300" u="none" cap="none" strike="noStrike">
              <a:solidFill>
                <a:schemeClr val="dk1"/>
              </a:solidFill>
              <a:latin typeface="Calibri"/>
              <a:ea typeface="Calibri"/>
              <a:cs typeface="Calibri"/>
              <a:sym typeface="Calibri"/>
            </a:endParaRPr>
          </a:p>
        </p:txBody>
      </p:sp>
      <p:sp>
        <p:nvSpPr>
          <p:cNvPr id="366" name="Google Shape;366;p5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Learn CBOW word2vec and linearly map new words to the encoder vocabulary space, learned using all shared words.</a:t>
            </a:r>
            <a:endParaRPr sz="1100"/>
          </a:p>
          <a:p>
            <a:pPr indent="0" lvl="0" marL="0" marR="0" rtl="0" algn="l">
              <a:lnSpc>
                <a:spcPct val="90000"/>
              </a:lnSpc>
              <a:spcBef>
                <a:spcPts val="800"/>
              </a:spcBef>
              <a:spcAft>
                <a:spcPts val="16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id="367" name="Google Shape;367;p57"/>
          <p:cNvPicPr preferRelativeResize="0"/>
          <p:nvPr/>
        </p:nvPicPr>
        <p:blipFill rotWithShape="1">
          <a:blip r:embed="rId3">
            <a:alphaModFix/>
          </a:blip>
          <a:srcRect b="0" l="0" r="0" t="0"/>
          <a:stretch/>
        </p:blipFill>
        <p:spPr>
          <a:xfrm>
            <a:off x="57150" y="2060365"/>
            <a:ext cx="9144000" cy="308313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8"/>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Skip-Thoughts - Evaluation</a:t>
            </a:r>
            <a:endParaRPr/>
          </a:p>
        </p:txBody>
      </p:sp>
      <p:sp>
        <p:nvSpPr>
          <p:cNvPr id="373" name="Google Shape;373;p58"/>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Tested on eight tasks: semantic relatedness, paraphrase detection, image-sentence ranking, classification, and 4 different sentiment and subjectivity tests.</a:t>
            </a:r>
            <a:endParaRPr/>
          </a:p>
          <a:p>
            <a:pPr indent="0" lvl="0" marL="0" rtl="0" algn="l">
              <a:spcBef>
                <a:spcPts val="1600"/>
              </a:spcBef>
              <a:spcAft>
                <a:spcPts val="0"/>
              </a:spcAft>
              <a:buNone/>
            </a:pPr>
            <a:r>
              <a:rPr lang="en"/>
              <a:t>A linear classifier with no fine-tuning or back-propagation or feature engineering is used.</a:t>
            </a:r>
            <a:endParaRPr/>
          </a:p>
          <a:p>
            <a:pPr indent="0" lvl="0" marL="0" rtl="0" algn="l">
              <a:spcBef>
                <a:spcPts val="1600"/>
              </a:spcBef>
              <a:spcAft>
                <a:spcPts val="1600"/>
              </a:spcAft>
              <a:buNone/>
            </a:pPr>
            <a:r>
              <a:rPr lang="en"/>
              <a:t>Uni-direction, bi-directional, and combine (concatenated) model are tested.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9"/>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Skip-Thoughts - Evaluation</a:t>
            </a:r>
            <a:endParaRPr/>
          </a:p>
          <a:p>
            <a:pPr indent="0" lvl="0" marL="0" rtl="0" algn="l">
              <a:spcBef>
                <a:spcPts val="0"/>
              </a:spcBef>
              <a:spcAft>
                <a:spcPts val="0"/>
              </a:spcAft>
              <a:buNone/>
            </a:pPr>
            <a:r>
              <a:t/>
            </a:r>
            <a:endParaRPr/>
          </a:p>
        </p:txBody>
      </p:sp>
      <p:sp>
        <p:nvSpPr>
          <p:cNvPr id="379" name="Google Shape;379;p59"/>
          <p:cNvSpPr txBox="1"/>
          <p:nvPr>
            <p:ph idx="1" type="body"/>
          </p:nvPr>
        </p:nvSpPr>
        <p:spPr>
          <a:xfrm>
            <a:off x="628650" y="940044"/>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t>Semantic relatedness: </a:t>
            </a:r>
            <a:r>
              <a:rPr lang="en"/>
              <a:t>Given two sentences, generate a score of how related the sentences are. </a:t>
            </a:r>
            <a:endParaRPr/>
          </a:p>
          <a:p>
            <a:pPr indent="0" lvl="0" marL="0" rtl="0" algn="l">
              <a:spcBef>
                <a:spcPts val="1600"/>
              </a:spcBef>
              <a:spcAft>
                <a:spcPts val="1600"/>
              </a:spcAft>
              <a:buNone/>
            </a:pPr>
            <a:r>
              <a:rPr lang="en"/>
              <a:t>ST (combine): 0.8655, SoA: 0.867</a:t>
            </a:r>
            <a:endParaRPr/>
          </a:p>
        </p:txBody>
      </p:sp>
      <p:pic>
        <p:nvPicPr>
          <p:cNvPr id="380" name="Google Shape;380;p59"/>
          <p:cNvPicPr preferRelativeResize="0"/>
          <p:nvPr/>
        </p:nvPicPr>
        <p:blipFill>
          <a:blip r:embed="rId3">
            <a:alphaModFix/>
          </a:blip>
          <a:stretch>
            <a:fillRect/>
          </a:stretch>
        </p:blipFill>
        <p:spPr>
          <a:xfrm>
            <a:off x="628650" y="2282175"/>
            <a:ext cx="6452550" cy="2769450"/>
          </a:xfrm>
          <a:prstGeom prst="rect">
            <a:avLst/>
          </a:prstGeom>
          <a:noFill/>
          <a:ln>
            <a:noFill/>
          </a:ln>
        </p:spPr>
      </p:pic>
      <p:pic>
        <p:nvPicPr>
          <p:cNvPr id="381" name="Google Shape;381;p59"/>
          <p:cNvPicPr preferRelativeResize="0"/>
          <p:nvPr/>
        </p:nvPicPr>
        <p:blipFill rotWithShape="1">
          <a:blip r:embed="rId4">
            <a:alphaModFix/>
          </a:blip>
          <a:srcRect b="0" l="4816" r="0" t="0"/>
          <a:stretch/>
        </p:blipFill>
        <p:spPr>
          <a:xfrm>
            <a:off x="7177175" y="2449900"/>
            <a:ext cx="1897400" cy="2148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60"/>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Skip-Thoughts - Evaluation</a:t>
            </a:r>
            <a:endParaRPr/>
          </a:p>
        </p:txBody>
      </p:sp>
      <p:sp>
        <p:nvSpPr>
          <p:cNvPr id="387" name="Google Shape;387;p60"/>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t>Paraphrase detection: </a:t>
            </a:r>
            <a:r>
              <a:rPr lang="en"/>
              <a:t>Given two sentences, predict whether one is a paraphrase of the other.</a:t>
            </a:r>
            <a:endParaRPr/>
          </a:p>
          <a:p>
            <a:pPr indent="0" lvl="0" marL="0" rtl="0" algn="l">
              <a:spcBef>
                <a:spcPts val="1600"/>
              </a:spcBef>
              <a:spcAft>
                <a:spcPts val="1600"/>
              </a:spcAft>
              <a:buNone/>
            </a:pPr>
            <a:r>
              <a:t/>
            </a:r>
            <a:endParaRPr/>
          </a:p>
        </p:txBody>
      </p:sp>
      <p:pic>
        <p:nvPicPr>
          <p:cNvPr id="388" name="Google Shape;388;p60"/>
          <p:cNvPicPr preferRelativeResize="0"/>
          <p:nvPr/>
        </p:nvPicPr>
        <p:blipFill>
          <a:blip r:embed="rId3">
            <a:alphaModFix/>
          </a:blip>
          <a:stretch>
            <a:fillRect/>
          </a:stretch>
        </p:blipFill>
        <p:spPr>
          <a:xfrm>
            <a:off x="3880350" y="1880100"/>
            <a:ext cx="3263400" cy="3263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61"/>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Skip-Thoughts - Evaluation</a:t>
            </a:r>
            <a:endParaRPr/>
          </a:p>
        </p:txBody>
      </p:sp>
      <p:sp>
        <p:nvSpPr>
          <p:cNvPr id="394" name="Google Shape;394;p61"/>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t>Image-sentence ranking: </a:t>
            </a:r>
            <a:r>
              <a:rPr lang="en"/>
              <a:t>COCO dataset, five human-generated captions</a:t>
            </a:r>
            <a:endParaRPr/>
          </a:p>
          <a:p>
            <a:pPr indent="-361950" lvl="0" marL="457200" rtl="0" algn="l">
              <a:spcBef>
                <a:spcPts val="1600"/>
              </a:spcBef>
              <a:spcAft>
                <a:spcPts val="0"/>
              </a:spcAft>
              <a:buSzPts val="2100"/>
              <a:buChar char="•"/>
            </a:pPr>
            <a:r>
              <a:rPr lang="en"/>
              <a:t>Rank annotations given image</a:t>
            </a:r>
            <a:endParaRPr/>
          </a:p>
          <a:p>
            <a:pPr indent="-361950" lvl="0" marL="457200" rtl="0" algn="l">
              <a:spcBef>
                <a:spcPts val="0"/>
              </a:spcBef>
              <a:spcAft>
                <a:spcPts val="0"/>
              </a:spcAft>
              <a:buSzPts val="2100"/>
              <a:buChar char="•"/>
            </a:pPr>
            <a:r>
              <a:rPr lang="en"/>
              <a:t>Rank image given annotation</a:t>
            </a:r>
            <a:endParaRPr/>
          </a:p>
        </p:txBody>
      </p:sp>
      <p:pic>
        <p:nvPicPr>
          <p:cNvPr id="395" name="Google Shape;395;p61"/>
          <p:cNvPicPr preferRelativeResize="0"/>
          <p:nvPr/>
        </p:nvPicPr>
        <p:blipFill>
          <a:blip r:embed="rId3">
            <a:alphaModFix/>
          </a:blip>
          <a:stretch>
            <a:fillRect/>
          </a:stretch>
        </p:blipFill>
        <p:spPr>
          <a:xfrm>
            <a:off x="1319838" y="3139200"/>
            <a:ext cx="6504324" cy="2004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62"/>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Skip-Thoughts - Classification</a:t>
            </a:r>
            <a:endParaRPr/>
          </a:p>
        </p:txBody>
      </p:sp>
      <p:sp>
        <p:nvSpPr>
          <p:cNvPr id="401" name="Google Shape;401;p62"/>
          <p:cNvSpPr txBox="1"/>
          <p:nvPr>
            <p:ph idx="1" type="body"/>
          </p:nvPr>
        </p:nvSpPr>
        <p:spPr>
          <a:xfrm>
            <a:off x="628650" y="102416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Movie sentiment (MR), customer product reviews (CR), subjectivity (SUBJ), opinion polarity (MPQA), question-type (TREC).</a:t>
            </a:r>
            <a:endParaRPr/>
          </a:p>
          <a:p>
            <a:pPr indent="0" lvl="0" marL="0" rtl="0" algn="l">
              <a:spcBef>
                <a:spcPts val="1600"/>
              </a:spcBef>
              <a:spcAft>
                <a:spcPts val="1600"/>
              </a:spcAft>
              <a:buNone/>
            </a:pPr>
            <a:r>
              <a:rPr lang="en"/>
              <a:t>All classification done with logistic regression w/ L2 regularization</a:t>
            </a:r>
            <a:endParaRPr/>
          </a:p>
        </p:txBody>
      </p:sp>
      <p:pic>
        <p:nvPicPr>
          <p:cNvPr id="402" name="Google Shape;402;p62"/>
          <p:cNvPicPr preferRelativeResize="0"/>
          <p:nvPr/>
        </p:nvPicPr>
        <p:blipFill>
          <a:blip r:embed="rId3">
            <a:alphaModFix/>
          </a:blip>
          <a:stretch>
            <a:fillRect/>
          </a:stretch>
        </p:blipFill>
        <p:spPr>
          <a:xfrm>
            <a:off x="2311875" y="2441700"/>
            <a:ext cx="4312651" cy="2701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Word2vec - Skipgram vs. CBOW</a:t>
            </a:r>
            <a:endParaRPr b="0" i="0" sz="3300" u="none" cap="none" strike="noStrike">
              <a:solidFill>
                <a:schemeClr val="dk1"/>
              </a:solidFill>
              <a:latin typeface="Calibri"/>
              <a:ea typeface="Calibri"/>
              <a:cs typeface="Calibri"/>
              <a:sym typeface="Calibri"/>
            </a:endParaRPr>
          </a:p>
        </p:txBody>
      </p:sp>
      <p:sp>
        <p:nvSpPr>
          <p:cNvPr id="86" name="Google Shape;86;p1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1" i="0" lang="en" sz="2100" u="none" cap="none" strike="noStrike">
                <a:solidFill>
                  <a:schemeClr val="dk1"/>
                </a:solidFill>
                <a:latin typeface="Calibri"/>
                <a:ea typeface="Calibri"/>
                <a:cs typeface="Calibri"/>
                <a:sym typeface="Calibri"/>
              </a:rPr>
              <a:t>Skipgram:</a:t>
            </a:r>
            <a:r>
              <a:rPr b="0" i="0" lang="en" sz="2100" u="none" cap="none" strike="noStrike">
                <a:solidFill>
                  <a:schemeClr val="dk1"/>
                </a:solidFill>
                <a:latin typeface="Calibri"/>
                <a:ea typeface="Calibri"/>
                <a:cs typeface="Calibri"/>
                <a:sym typeface="Calibri"/>
              </a:rPr>
              <a:t> Predicts context given word</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Better with less data, better for rare words</a:t>
            </a:r>
            <a:endParaRPr sz="1100"/>
          </a:p>
          <a:p>
            <a:pPr indent="-177800" lvl="1" marL="520700" marR="0" rtl="0" algn="l">
              <a:lnSpc>
                <a:spcPct val="90000"/>
              </a:lnSpc>
              <a:spcBef>
                <a:spcPts val="400"/>
              </a:spcBef>
              <a:spcAft>
                <a:spcPts val="0"/>
              </a:spcAft>
              <a:buClr>
                <a:schemeClr val="dk1"/>
              </a:buClr>
              <a:buSzPts val="1800"/>
              <a:buFont typeface="Arial"/>
              <a:buChar char="•"/>
            </a:pPr>
            <a:r>
              <a:rPr lang="en"/>
              <a:t>____  _____   _____ </a:t>
            </a:r>
            <a:r>
              <a:rPr b="0" i="0" lang="en" sz="1800" u="none" cap="none" strike="noStrike">
                <a:solidFill>
                  <a:schemeClr val="dk1"/>
                </a:solidFill>
                <a:latin typeface="Calibri"/>
                <a:ea typeface="Calibri"/>
                <a:cs typeface="Calibri"/>
                <a:sym typeface="Calibri"/>
              </a:rPr>
              <a:t>rainy </a:t>
            </a:r>
            <a:r>
              <a:rPr lang="en"/>
              <a:t>____  _____   _____ </a:t>
            </a:r>
            <a:endParaRPr sz="1100"/>
          </a:p>
          <a:p>
            <a:pPr indent="-38100" lvl="0" marL="177800" marR="0" rtl="0" algn="l">
              <a:lnSpc>
                <a:spcPct val="90000"/>
              </a:lnSpc>
              <a:spcBef>
                <a:spcPts val="800"/>
              </a:spcBef>
              <a:spcAft>
                <a:spcPts val="0"/>
              </a:spcAft>
              <a:buClr>
                <a:schemeClr val="dk1"/>
              </a:buClr>
              <a:buSzPts val="2100"/>
              <a:buFont typeface="Arial"/>
              <a:buNone/>
            </a:pPr>
            <a:r>
              <a:t/>
            </a:r>
            <a:endParaRPr b="1" i="0" sz="2100" u="none" cap="none" strike="noStrike">
              <a:solidFill>
                <a:schemeClr val="dk1"/>
              </a:solidFill>
              <a:latin typeface="Calibri"/>
              <a:ea typeface="Calibri"/>
              <a:cs typeface="Calibri"/>
              <a:sym typeface="Calibri"/>
            </a:endParaRPr>
          </a:p>
          <a:p>
            <a:pPr indent="-171450" lvl="0" marL="177800" marR="0" rtl="0" algn="l">
              <a:lnSpc>
                <a:spcPct val="90000"/>
              </a:lnSpc>
              <a:spcBef>
                <a:spcPts val="800"/>
              </a:spcBef>
              <a:spcAft>
                <a:spcPts val="0"/>
              </a:spcAft>
              <a:buClr>
                <a:schemeClr val="dk1"/>
              </a:buClr>
              <a:buSzPts val="2100"/>
              <a:buFont typeface="Arial"/>
              <a:buChar char="•"/>
            </a:pPr>
            <a:r>
              <a:rPr b="1" i="0" lang="en" sz="2100" u="none" cap="none" strike="noStrike">
                <a:solidFill>
                  <a:schemeClr val="dk1"/>
                </a:solidFill>
                <a:latin typeface="Calibri"/>
                <a:ea typeface="Calibri"/>
                <a:cs typeface="Calibri"/>
                <a:sym typeface="Calibri"/>
              </a:rPr>
              <a:t>CBOW: </a:t>
            </a:r>
            <a:r>
              <a:rPr b="0" i="0" lang="en" sz="2100" u="none" cap="none" strike="noStrike">
                <a:solidFill>
                  <a:schemeClr val="dk1"/>
                </a:solidFill>
                <a:latin typeface="Calibri"/>
                <a:ea typeface="Calibri"/>
                <a:cs typeface="Calibri"/>
                <a:sym typeface="Calibri"/>
              </a:rPr>
              <a:t>Predicts word given context</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Faster to train than skip-gram, better accuracy for frequent words</a:t>
            </a:r>
            <a:endParaRPr sz="1100"/>
          </a:p>
          <a:p>
            <a:pPr indent="-177800" lvl="1" marL="520700" marR="0" rtl="0" algn="l">
              <a:lnSpc>
                <a:spcPct val="90000"/>
              </a:lnSpc>
              <a:spcBef>
                <a:spcPts val="400"/>
              </a:spcBef>
              <a:spcAft>
                <a:spcPts val="160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The weather is ______ </a:t>
            </a:r>
            <a:r>
              <a:rPr lang="en"/>
              <a:t>and very cold</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3"/>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An efficient framework for learning sentence representations</a:t>
            </a:r>
            <a:endParaRPr/>
          </a:p>
        </p:txBody>
      </p:sp>
      <p:sp>
        <p:nvSpPr>
          <p:cNvPr id="408" name="Google Shape;408;p63"/>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Lajanugen Logeswaran, Honglak Lee</a:t>
            </a:r>
            <a:endParaRPr/>
          </a:p>
          <a:p>
            <a:pPr indent="0" lvl="0" marL="0" rtl="0" algn="l">
              <a:spcBef>
                <a:spcPts val="1600"/>
              </a:spcBef>
              <a:spcAft>
                <a:spcPts val="1600"/>
              </a:spcAft>
              <a:buNone/>
            </a:pPr>
            <a:r>
              <a:rPr lang="en"/>
              <a:t>22 Feb, 2018</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lang="en"/>
              <a:t>Quick thoughts</a:t>
            </a:r>
            <a:endParaRPr b="0" i="0" sz="3300" u="none" cap="none" strike="noStrike">
              <a:solidFill>
                <a:schemeClr val="dk1"/>
              </a:solidFill>
              <a:latin typeface="Calibri"/>
              <a:ea typeface="Calibri"/>
              <a:cs typeface="Calibri"/>
              <a:sym typeface="Calibri"/>
            </a:endParaRPr>
          </a:p>
        </p:txBody>
      </p:sp>
      <p:sp>
        <p:nvSpPr>
          <p:cNvPr id="414" name="Google Shape;414;p6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361950" lvl="0" marL="457200" marR="0" rtl="0" algn="l">
              <a:lnSpc>
                <a:spcPct val="90000"/>
              </a:lnSpc>
              <a:spcBef>
                <a:spcPts val="0"/>
              </a:spcBef>
              <a:spcAft>
                <a:spcPts val="0"/>
              </a:spcAft>
              <a:buSzPts val="2100"/>
              <a:buChar char="•"/>
            </a:pPr>
            <a:r>
              <a:rPr lang="en"/>
              <a:t>Unsupervised sentence representations</a:t>
            </a:r>
            <a:endParaRPr/>
          </a:p>
          <a:p>
            <a:pPr indent="-361950" lvl="0" marL="457200" marR="0" rtl="0" algn="l">
              <a:lnSpc>
                <a:spcPct val="90000"/>
              </a:lnSpc>
              <a:spcBef>
                <a:spcPts val="0"/>
              </a:spcBef>
              <a:spcAft>
                <a:spcPts val="0"/>
              </a:spcAft>
              <a:buSzPts val="2100"/>
              <a:buChar char="•"/>
            </a:pPr>
            <a:r>
              <a:rPr lang="en"/>
              <a:t>Classifier distinguishes context sentences from other sentences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5"/>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Quick thoughts</a:t>
            </a:r>
            <a:endParaRPr/>
          </a:p>
        </p:txBody>
      </p:sp>
      <p:sp>
        <p:nvSpPr>
          <p:cNvPr id="420" name="Google Shape;420;p65"/>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Issues with previous sentence embeddings:</a:t>
            </a:r>
            <a:endParaRPr/>
          </a:p>
          <a:p>
            <a:pPr indent="-361950" lvl="0" marL="457200" rtl="0" algn="l">
              <a:spcBef>
                <a:spcPts val="1600"/>
              </a:spcBef>
              <a:spcAft>
                <a:spcPts val="0"/>
              </a:spcAft>
              <a:buSzPts val="2100"/>
              <a:buChar char="•"/>
            </a:pPr>
            <a:r>
              <a:rPr lang="en"/>
              <a:t>Numerous ways of expressing an idea</a:t>
            </a:r>
            <a:endParaRPr/>
          </a:p>
          <a:p>
            <a:pPr indent="-361950" lvl="0" marL="457200" rtl="0" algn="l">
              <a:spcBef>
                <a:spcPts val="0"/>
              </a:spcBef>
              <a:spcAft>
                <a:spcPts val="0"/>
              </a:spcAft>
              <a:buSzPts val="2100"/>
              <a:buChar char="•"/>
            </a:pPr>
            <a:r>
              <a:rPr lang="en"/>
              <a:t>Semantic representation should be insensitive to form</a:t>
            </a:r>
            <a:endParaRPr/>
          </a:p>
          <a:p>
            <a:pPr indent="-361950" lvl="0" marL="457200" rtl="0" algn="l">
              <a:spcBef>
                <a:spcPts val="0"/>
              </a:spcBef>
              <a:spcAft>
                <a:spcPts val="0"/>
              </a:spcAft>
              <a:buSzPts val="2100"/>
              <a:buChar char="•"/>
            </a:pPr>
            <a:r>
              <a:rPr lang="en"/>
              <a:t>Existing models reconstruct surface form, modeling irrelevant aspects</a:t>
            </a:r>
            <a:endParaRPr/>
          </a:p>
          <a:p>
            <a:pPr indent="-361950" lvl="0" marL="457200" rtl="0" algn="l">
              <a:spcBef>
                <a:spcPts val="0"/>
              </a:spcBef>
              <a:spcAft>
                <a:spcPts val="0"/>
              </a:spcAft>
              <a:buSzPts val="2100"/>
              <a:buChar char="•"/>
            </a:pPr>
            <a:r>
              <a:rPr lang="en"/>
              <a:t>High computational cost - softmax over entire vocabulary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66"/>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Quick thoughts</a:t>
            </a:r>
            <a:endParaRPr/>
          </a:p>
        </p:txBody>
      </p:sp>
      <p:sp>
        <p:nvSpPr>
          <p:cNvPr id="426" name="Google Shape;426;p66"/>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Generative objective replaced by discriminative approximation - model attempts to identify embedding of a correct context target given a set of candidate sentences. </a:t>
            </a:r>
            <a:endParaRPr/>
          </a:p>
          <a:p>
            <a:pPr indent="0" lvl="0" marL="0" rtl="0" algn="l">
              <a:spcBef>
                <a:spcPts val="1600"/>
              </a:spcBef>
              <a:spcAft>
                <a:spcPts val="1600"/>
              </a:spcAft>
              <a:buNone/>
            </a:pPr>
            <a:r>
              <a:rPr lang="en"/>
              <a:t>The “meaning” of sentence is the information that allows it to predict the information of context sentences.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67"/>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Quick thoughts</a:t>
            </a:r>
            <a:endParaRPr/>
          </a:p>
        </p:txBody>
      </p:sp>
      <p:sp>
        <p:nvSpPr>
          <p:cNvPr id="432" name="Google Shape;432;p67"/>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pic>
        <p:nvPicPr>
          <p:cNvPr id="433" name="Google Shape;433;p67"/>
          <p:cNvPicPr preferRelativeResize="0"/>
          <p:nvPr/>
        </p:nvPicPr>
        <p:blipFill>
          <a:blip r:embed="rId3">
            <a:alphaModFix/>
          </a:blip>
          <a:stretch>
            <a:fillRect/>
          </a:stretch>
        </p:blipFill>
        <p:spPr>
          <a:xfrm>
            <a:off x="1122761" y="1268050"/>
            <a:ext cx="6898478" cy="387545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68"/>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Quick thoughts - Process</a:t>
            </a:r>
            <a:endParaRPr/>
          </a:p>
        </p:txBody>
      </p:sp>
      <p:sp>
        <p:nvSpPr>
          <p:cNvPr id="439" name="Google Shape;439;p68"/>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Encode input sentence and candidate context sentences, without sharing parameters, then use input sentence to differentiate context. This allows model to ignore irrelevant aspects of input sentence.</a:t>
            </a:r>
            <a:endParaRPr/>
          </a:p>
          <a:p>
            <a:pPr indent="0" lvl="0" marL="0" rtl="0" algn="l">
              <a:spcBef>
                <a:spcPts val="1600"/>
              </a:spcBef>
              <a:spcAft>
                <a:spcPts val="0"/>
              </a:spcAft>
              <a:buNone/>
            </a:pPr>
            <a:r>
              <a:rPr lang="en"/>
              <a:t>f(x) and g(x) are RNNs with GRU activation.</a:t>
            </a:r>
            <a:endParaRPr/>
          </a:p>
          <a:p>
            <a:pPr indent="0" lvl="0" marL="0" rtl="0" algn="l">
              <a:spcBef>
                <a:spcPts val="1600"/>
              </a:spcBef>
              <a:spcAft>
                <a:spcPts val="1600"/>
              </a:spcAft>
              <a:buNone/>
            </a:pPr>
            <a:r>
              <a:t/>
            </a:r>
            <a:endParaRPr/>
          </a:p>
        </p:txBody>
      </p:sp>
      <p:pic>
        <p:nvPicPr>
          <p:cNvPr id="440" name="Google Shape;440;p68"/>
          <p:cNvPicPr preferRelativeResize="0"/>
          <p:nvPr/>
        </p:nvPicPr>
        <p:blipFill>
          <a:blip r:embed="rId3">
            <a:alphaModFix/>
          </a:blip>
          <a:stretch>
            <a:fillRect/>
          </a:stretch>
        </p:blipFill>
        <p:spPr>
          <a:xfrm>
            <a:off x="230975" y="3361500"/>
            <a:ext cx="8682051" cy="15753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69"/>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Quick thoughts - objective</a:t>
            </a:r>
            <a:endParaRPr/>
          </a:p>
        </p:txBody>
      </p:sp>
      <p:sp>
        <p:nvSpPr>
          <p:cNvPr id="446" name="Google Shape;446;p69"/>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Maximize the probability of classifying context sentences correctly, for each sentence in D.</a:t>
            </a:r>
            <a:endParaRPr/>
          </a:p>
          <a:p>
            <a:pPr indent="0" lvl="0" marL="0" rtl="0" algn="l">
              <a:spcBef>
                <a:spcPts val="1600"/>
              </a:spcBef>
              <a:spcAft>
                <a:spcPts val="1600"/>
              </a:spcAft>
              <a:buNone/>
            </a:pPr>
            <a:r>
              <a:rPr lang="en"/>
              <a:t>C as an inner product is empirical - keeping it simple encourages the encoder to learn better representations rather than relying on the classifier.</a:t>
            </a:r>
            <a:endParaRPr/>
          </a:p>
        </p:txBody>
      </p:sp>
      <p:pic>
        <p:nvPicPr>
          <p:cNvPr id="447" name="Google Shape;447;p69"/>
          <p:cNvPicPr preferRelativeResize="0"/>
          <p:nvPr/>
        </p:nvPicPr>
        <p:blipFill>
          <a:blip r:embed="rId3">
            <a:alphaModFix/>
          </a:blip>
          <a:stretch>
            <a:fillRect/>
          </a:stretch>
        </p:blipFill>
        <p:spPr>
          <a:xfrm>
            <a:off x="1392650" y="3377575"/>
            <a:ext cx="6115050" cy="16954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70"/>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Quick thoughts - training</a:t>
            </a:r>
            <a:endParaRPr/>
          </a:p>
        </p:txBody>
      </p:sp>
      <p:sp>
        <p:nvSpPr>
          <p:cNvPr id="453" name="Google Shape;453;p70"/>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Minibatch of random samples of contiguous sentences. For each sentence, all other sentences are candidate context sentences for classification. Context size of 3 was used, with a batch size of 400.</a:t>
            </a:r>
            <a:endParaRPr/>
          </a:p>
          <a:p>
            <a:pPr indent="0" lvl="0" marL="0" rtl="0" algn="l">
              <a:spcBef>
                <a:spcPts val="1600"/>
              </a:spcBef>
              <a:spcAft>
                <a:spcPts val="0"/>
              </a:spcAft>
              <a:buNone/>
            </a:pPr>
            <a:r>
              <a:rPr lang="en"/>
              <a:t>Word embeddings randomly initialized from U[-0.1,0.1]. GRU weights uniformly initialized and gate biases initialized to 1.</a:t>
            </a:r>
            <a:endParaRPr/>
          </a:p>
          <a:p>
            <a:pPr indent="0" lvl="0" marL="0" rtl="0" algn="l">
              <a:spcBef>
                <a:spcPts val="1600"/>
              </a:spcBef>
              <a:spcAft>
                <a:spcPts val="1600"/>
              </a:spcAft>
              <a:buNone/>
            </a:pPr>
            <a:r>
              <a:rPr lang="en"/>
              <a:t>Trained on BookCorpus (7000 novels) and UMBC corpus (100M web pages).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71"/>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Quick thoughts - Evaluation</a:t>
            </a:r>
            <a:endParaRPr/>
          </a:p>
        </p:txBody>
      </p:sp>
      <p:sp>
        <p:nvSpPr>
          <p:cNvPr id="459" name="Google Shape;459;p71"/>
          <p:cNvSpPr txBox="1"/>
          <p:nvPr>
            <p:ph idx="1" type="body"/>
          </p:nvPr>
        </p:nvSpPr>
        <p:spPr>
          <a:xfrm>
            <a:off x="324050" y="1377919"/>
            <a:ext cx="7886700" cy="3263400"/>
          </a:xfrm>
          <a:prstGeom prst="rect">
            <a:avLst/>
          </a:prstGeom>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a:t>Movie review sentiment (MR)</a:t>
            </a:r>
            <a:endParaRPr/>
          </a:p>
          <a:p>
            <a:pPr indent="0" lvl="0" marL="0" rtl="0" algn="l">
              <a:lnSpc>
                <a:spcPct val="100000"/>
              </a:lnSpc>
              <a:spcBef>
                <a:spcPts val="1600"/>
              </a:spcBef>
              <a:spcAft>
                <a:spcPts val="0"/>
              </a:spcAft>
              <a:buNone/>
            </a:pPr>
            <a:r>
              <a:rPr lang="en"/>
              <a:t>Product reviews (CR)</a:t>
            </a:r>
            <a:endParaRPr/>
          </a:p>
          <a:p>
            <a:pPr indent="0" lvl="0" marL="0" rtl="0" algn="l">
              <a:lnSpc>
                <a:spcPct val="100000"/>
              </a:lnSpc>
              <a:spcBef>
                <a:spcPts val="1600"/>
              </a:spcBef>
              <a:spcAft>
                <a:spcPts val="0"/>
              </a:spcAft>
              <a:buNone/>
            </a:pPr>
            <a:r>
              <a:rPr lang="en"/>
              <a:t>Subjectivity (SUBJ)</a:t>
            </a:r>
            <a:endParaRPr/>
          </a:p>
          <a:p>
            <a:pPr indent="0" lvl="0" marL="0" rtl="0" algn="l">
              <a:lnSpc>
                <a:spcPct val="100000"/>
              </a:lnSpc>
              <a:spcBef>
                <a:spcPts val="1600"/>
              </a:spcBef>
              <a:spcAft>
                <a:spcPts val="0"/>
              </a:spcAft>
              <a:buNone/>
            </a:pPr>
            <a:r>
              <a:rPr lang="en"/>
              <a:t>Opinion polarity (MPQA)</a:t>
            </a:r>
            <a:endParaRPr/>
          </a:p>
          <a:p>
            <a:pPr indent="0" lvl="0" marL="0" rtl="0" algn="l">
              <a:lnSpc>
                <a:spcPct val="100000"/>
              </a:lnSpc>
              <a:spcBef>
                <a:spcPts val="1600"/>
              </a:spcBef>
              <a:spcAft>
                <a:spcPts val="0"/>
              </a:spcAft>
              <a:buNone/>
            </a:pPr>
            <a:r>
              <a:rPr lang="en"/>
              <a:t>Question type classification (TREC)</a:t>
            </a:r>
            <a:endParaRPr/>
          </a:p>
          <a:p>
            <a:pPr indent="0" lvl="0" marL="0" rtl="0" algn="l">
              <a:lnSpc>
                <a:spcPct val="100000"/>
              </a:lnSpc>
              <a:spcBef>
                <a:spcPts val="1600"/>
              </a:spcBef>
              <a:spcAft>
                <a:spcPts val="1600"/>
              </a:spcAft>
              <a:buNone/>
            </a:pPr>
            <a:r>
              <a:rPr lang="en"/>
              <a:t>Paraphrase identification (MSRP)</a:t>
            </a:r>
            <a:endParaRPr/>
          </a:p>
        </p:txBody>
      </p:sp>
      <p:pic>
        <p:nvPicPr>
          <p:cNvPr id="460" name="Google Shape;460;p71"/>
          <p:cNvPicPr preferRelativeResize="0"/>
          <p:nvPr/>
        </p:nvPicPr>
        <p:blipFill>
          <a:blip r:embed="rId3">
            <a:alphaModFix/>
          </a:blip>
          <a:stretch>
            <a:fillRect/>
          </a:stretch>
        </p:blipFill>
        <p:spPr>
          <a:xfrm>
            <a:off x="4230125" y="1689279"/>
            <a:ext cx="4818125" cy="2640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72"/>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Quick thoughts - vs supervised</a:t>
            </a:r>
            <a:endParaRPr/>
          </a:p>
        </p:txBody>
      </p:sp>
      <p:sp>
        <p:nvSpPr>
          <p:cNvPr id="466" name="Google Shape;466;p72"/>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pic>
        <p:nvPicPr>
          <p:cNvPr id="467" name="Google Shape;467;p72"/>
          <p:cNvPicPr preferRelativeResize="0"/>
          <p:nvPr/>
        </p:nvPicPr>
        <p:blipFill>
          <a:blip r:embed="rId3">
            <a:alphaModFix/>
          </a:blip>
          <a:stretch>
            <a:fillRect/>
          </a:stretch>
        </p:blipFill>
        <p:spPr>
          <a:xfrm>
            <a:off x="0" y="1549676"/>
            <a:ext cx="9143999" cy="23891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Word2vec - Skipgram</a:t>
            </a:r>
            <a:endParaRPr b="0" i="0" sz="3300" u="none" cap="none" strike="noStrike">
              <a:solidFill>
                <a:schemeClr val="dk1"/>
              </a:solidFill>
              <a:latin typeface="Calibri"/>
              <a:ea typeface="Calibri"/>
              <a:cs typeface="Calibri"/>
              <a:sym typeface="Calibri"/>
            </a:endParaRPr>
          </a:p>
        </p:txBody>
      </p:sp>
      <p:sp>
        <p:nvSpPr>
          <p:cNvPr id="92" name="Google Shape;92;p19"/>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38100" lvl="0" marL="177800" marR="0" rtl="0" algn="l">
              <a:lnSpc>
                <a:spcPct val="90000"/>
              </a:lnSpc>
              <a:spcBef>
                <a:spcPts val="0"/>
              </a:spcBef>
              <a:spcAft>
                <a:spcPts val="16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id="93" name="Google Shape;93;p19"/>
          <p:cNvPicPr preferRelativeResize="0"/>
          <p:nvPr/>
        </p:nvPicPr>
        <p:blipFill rotWithShape="1">
          <a:blip r:embed="rId3">
            <a:alphaModFix/>
          </a:blip>
          <a:srcRect b="0" l="0" r="0" t="0"/>
          <a:stretch/>
        </p:blipFill>
        <p:spPr>
          <a:xfrm>
            <a:off x="0" y="1122000"/>
            <a:ext cx="4813301" cy="2831354"/>
          </a:xfrm>
          <a:prstGeom prst="rect">
            <a:avLst/>
          </a:prstGeom>
          <a:noFill/>
          <a:ln>
            <a:noFill/>
          </a:ln>
        </p:spPr>
      </p:pic>
      <p:pic>
        <p:nvPicPr>
          <p:cNvPr id="94" name="Google Shape;94;p19"/>
          <p:cNvPicPr preferRelativeResize="0"/>
          <p:nvPr/>
        </p:nvPicPr>
        <p:blipFill>
          <a:blip r:embed="rId4">
            <a:alphaModFix/>
          </a:blip>
          <a:stretch>
            <a:fillRect/>
          </a:stretch>
        </p:blipFill>
        <p:spPr>
          <a:xfrm>
            <a:off x="4970750" y="541675"/>
            <a:ext cx="3666651" cy="4202250"/>
          </a:xfrm>
          <a:prstGeom prst="rect">
            <a:avLst/>
          </a:prstGeom>
          <a:noFill/>
          <a:ln>
            <a:noFill/>
          </a:ln>
        </p:spPr>
      </p:pic>
      <p:sp>
        <p:nvSpPr>
          <p:cNvPr id="95" name="Google Shape;95;p19"/>
          <p:cNvSpPr txBox="1"/>
          <p:nvPr/>
        </p:nvSpPr>
        <p:spPr>
          <a:xfrm>
            <a:off x="138275" y="4788075"/>
            <a:ext cx="80895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7B7B7"/>
                </a:solidFill>
              </a:rPr>
              <a:t>Xin Rong, 2016; http://mccormickml.com/2016/04/19/word2vec-tutorial-the-skip-gram-model/</a:t>
            </a:r>
            <a:endParaRPr>
              <a:solidFill>
                <a:srgbClr val="B7B7B7"/>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73"/>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Quick thoughts - vs task-specific supervised</a:t>
            </a:r>
            <a:endParaRPr/>
          </a:p>
        </p:txBody>
      </p:sp>
      <p:sp>
        <p:nvSpPr>
          <p:cNvPr id="473" name="Google Shape;473;p73"/>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Ensemble are weighted average of predicted log-probabilities of individual models by their normalized validation set performance. </a:t>
            </a:r>
            <a:endParaRPr/>
          </a:p>
          <a:p>
            <a:pPr indent="0" lvl="0" marL="0" rtl="0" algn="l">
              <a:spcBef>
                <a:spcPts val="1600"/>
              </a:spcBef>
              <a:spcAft>
                <a:spcPts val="1600"/>
              </a:spcAft>
              <a:buNone/>
            </a:pPr>
            <a:r>
              <a:rPr lang="en"/>
              <a:t>Models are different model types, embeddings, and datasets</a:t>
            </a:r>
            <a:endParaRPr/>
          </a:p>
        </p:txBody>
      </p:sp>
      <p:pic>
        <p:nvPicPr>
          <p:cNvPr id="474" name="Google Shape;474;p73"/>
          <p:cNvPicPr preferRelativeResize="0"/>
          <p:nvPr/>
        </p:nvPicPr>
        <p:blipFill>
          <a:blip r:embed="rId3">
            <a:alphaModFix/>
          </a:blip>
          <a:stretch>
            <a:fillRect/>
          </a:stretch>
        </p:blipFill>
        <p:spPr>
          <a:xfrm>
            <a:off x="0" y="2785760"/>
            <a:ext cx="9143999" cy="235773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74"/>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Quick thoughts - image-caption retrieval</a:t>
            </a:r>
            <a:endParaRPr/>
          </a:p>
        </p:txBody>
      </p:sp>
      <p:sp>
        <p:nvSpPr>
          <p:cNvPr id="480" name="Google Shape;480;p74"/>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pic>
        <p:nvPicPr>
          <p:cNvPr id="481" name="Google Shape;481;p74"/>
          <p:cNvPicPr preferRelativeResize="0"/>
          <p:nvPr/>
        </p:nvPicPr>
        <p:blipFill>
          <a:blip r:embed="rId3">
            <a:alphaModFix/>
          </a:blip>
          <a:stretch>
            <a:fillRect/>
          </a:stretch>
        </p:blipFill>
        <p:spPr>
          <a:xfrm>
            <a:off x="0" y="1512787"/>
            <a:ext cx="9144000" cy="349812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75"/>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Quick thoughts - Nearest neighbors</a:t>
            </a:r>
            <a:endParaRPr/>
          </a:p>
        </p:txBody>
      </p:sp>
      <p:sp>
        <p:nvSpPr>
          <p:cNvPr id="487" name="Google Shape;487;p75"/>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pic>
        <p:nvPicPr>
          <p:cNvPr id="488" name="Google Shape;488;p75"/>
          <p:cNvPicPr preferRelativeResize="0"/>
          <p:nvPr/>
        </p:nvPicPr>
        <p:blipFill>
          <a:blip r:embed="rId3">
            <a:alphaModFix/>
          </a:blip>
          <a:stretch>
            <a:fillRect/>
          </a:stretch>
        </p:blipFill>
        <p:spPr>
          <a:xfrm>
            <a:off x="-1" y="1783750"/>
            <a:ext cx="4388623" cy="2848874"/>
          </a:xfrm>
          <a:prstGeom prst="rect">
            <a:avLst/>
          </a:prstGeom>
          <a:noFill/>
          <a:ln>
            <a:noFill/>
          </a:ln>
        </p:spPr>
      </p:pic>
      <p:pic>
        <p:nvPicPr>
          <p:cNvPr id="489" name="Google Shape;489;p75"/>
          <p:cNvPicPr preferRelativeResize="0"/>
          <p:nvPr/>
        </p:nvPicPr>
        <p:blipFill>
          <a:blip r:embed="rId4">
            <a:alphaModFix/>
          </a:blip>
          <a:stretch>
            <a:fillRect/>
          </a:stretch>
        </p:blipFill>
        <p:spPr>
          <a:xfrm>
            <a:off x="4306520" y="1846113"/>
            <a:ext cx="4837479" cy="27241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76"/>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Quick thoughts - analogy making</a:t>
            </a:r>
            <a:endParaRPr/>
          </a:p>
        </p:txBody>
      </p:sp>
      <p:sp>
        <p:nvSpPr>
          <p:cNvPr id="495" name="Google Shape;495;p76"/>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The goal of analogy making is to fill in the following blank:</a:t>
            </a:r>
            <a:endParaRPr/>
          </a:p>
          <a:p>
            <a:pPr indent="457200" lvl="0" marL="0" rtl="0" algn="l">
              <a:spcBef>
                <a:spcPts val="1600"/>
              </a:spcBef>
              <a:spcAft>
                <a:spcPts val="0"/>
              </a:spcAft>
              <a:buNone/>
            </a:pPr>
            <a:r>
              <a:rPr lang="en"/>
              <a:t>If A is to B, then C is to ____</a:t>
            </a:r>
            <a:endParaRPr/>
          </a:p>
          <a:p>
            <a:pPr indent="0" lvl="0" marL="0" rtl="0" algn="l">
              <a:spcBef>
                <a:spcPts val="1600"/>
              </a:spcBef>
              <a:spcAft>
                <a:spcPts val="0"/>
              </a:spcAft>
              <a:buNone/>
            </a:pPr>
            <a:r>
              <a:rPr lang="en"/>
              <a:t>The approach:</a:t>
            </a:r>
            <a:endParaRPr/>
          </a:p>
          <a:p>
            <a:pPr indent="0" lvl="0" marL="0" rtl="0" algn="l">
              <a:spcBef>
                <a:spcPts val="1600"/>
              </a:spcBef>
              <a:spcAft>
                <a:spcPts val="0"/>
              </a:spcAft>
              <a:buNone/>
            </a:pPr>
            <a:r>
              <a:rPr lang="en"/>
              <a:t>v(C) + v(B) - v(A) identifies closest sentence vector to v(D)</a:t>
            </a:r>
            <a:endParaRPr/>
          </a:p>
          <a:p>
            <a:pPr indent="0" lvl="0" marL="0" rtl="0" algn="l">
              <a:spcBef>
                <a:spcPts val="1600"/>
              </a:spcBef>
              <a:spcAft>
                <a:spcPts val="1600"/>
              </a:spcAft>
              <a:buNone/>
            </a:pPr>
            <a:r>
              <a:t/>
            </a:r>
            <a:endParaRPr/>
          </a:p>
        </p:txBody>
      </p:sp>
      <p:pic>
        <p:nvPicPr>
          <p:cNvPr id="496" name="Google Shape;496;p76"/>
          <p:cNvPicPr preferRelativeResize="0"/>
          <p:nvPr/>
        </p:nvPicPr>
        <p:blipFill>
          <a:blip r:embed="rId3">
            <a:alphaModFix/>
          </a:blip>
          <a:stretch>
            <a:fillRect/>
          </a:stretch>
        </p:blipFill>
        <p:spPr>
          <a:xfrm>
            <a:off x="0" y="3634548"/>
            <a:ext cx="9144001" cy="150895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77"/>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Quick thoughts - analogy making</a:t>
            </a:r>
            <a:endParaRPr/>
          </a:p>
        </p:txBody>
      </p:sp>
      <p:sp>
        <p:nvSpPr>
          <p:cNvPr id="502" name="Google Shape;502;p77"/>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pic>
        <p:nvPicPr>
          <p:cNvPr id="503" name="Google Shape;503;p77"/>
          <p:cNvPicPr preferRelativeResize="0"/>
          <p:nvPr/>
        </p:nvPicPr>
        <p:blipFill>
          <a:blip r:embed="rId3">
            <a:alphaModFix/>
          </a:blip>
          <a:stretch>
            <a:fillRect/>
          </a:stretch>
        </p:blipFill>
        <p:spPr>
          <a:xfrm>
            <a:off x="675675" y="1160848"/>
            <a:ext cx="7792648" cy="39826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78"/>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Quick thoughts - Semantic textual similarity</a:t>
            </a:r>
            <a:endParaRPr/>
          </a:p>
        </p:txBody>
      </p:sp>
      <p:sp>
        <p:nvSpPr>
          <p:cNvPr id="509" name="Google Shape;509;p78"/>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pic>
        <p:nvPicPr>
          <p:cNvPr id="510" name="Google Shape;510;p78"/>
          <p:cNvPicPr preferRelativeResize="0"/>
          <p:nvPr/>
        </p:nvPicPr>
        <p:blipFill>
          <a:blip r:embed="rId3">
            <a:alphaModFix/>
          </a:blip>
          <a:stretch>
            <a:fillRect/>
          </a:stretch>
        </p:blipFill>
        <p:spPr>
          <a:xfrm>
            <a:off x="0" y="1048009"/>
            <a:ext cx="9144001" cy="409548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79"/>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Quick thoughts - training efficiency</a:t>
            </a:r>
            <a:endParaRPr/>
          </a:p>
        </p:txBody>
      </p:sp>
      <p:sp>
        <p:nvSpPr>
          <p:cNvPr id="516" name="Google Shape;516;p79"/>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pic>
        <p:nvPicPr>
          <p:cNvPr id="517" name="Google Shape;517;p79"/>
          <p:cNvPicPr preferRelativeResize="0"/>
          <p:nvPr/>
        </p:nvPicPr>
        <p:blipFill>
          <a:blip r:embed="rId3">
            <a:alphaModFix/>
          </a:blip>
          <a:stretch>
            <a:fillRect/>
          </a:stretch>
        </p:blipFill>
        <p:spPr>
          <a:xfrm>
            <a:off x="0" y="1302550"/>
            <a:ext cx="5845640" cy="3774275"/>
          </a:xfrm>
          <a:prstGeom prst="rect">
            <a:avLst/>
          </a:prstGeom>
          <a:noFill/>
          <a:ln>
            <a:noFill/>
          </a:ln>
        </p:spPr>
      </p:pic>
      <p:pic>
        <p:nvPicPr>
          <p:cNvPr id="518" name="Google Shape;518;p79"/>
          <p:cNvPicPr preferRelativeResize="0"/>
          <p:nvPr/>
        </p:nvPicPr>
        <p:blipFill>
          <a:blip r:embed="rId4">
            <a:alphaModFix/>
          </a:blip>
          <a:stretch>
            <a:fillRect/>
          </a:stretch>
        </p:blipFill>
        <p:spPr>
          <a:xfrm>
            <a:off x="5804300" y="2555500"/>
            <a:ext cx="3339700" cy="12683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80"/>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Universal Sentence Encoder	</a:t>
            </a:r>
            <a:endParaRPr/>
          </a:p>
        </p:txBody>
      </p:sp>
      <p:sp>
        <p:nvSpPr>
          <p:cNvPr id="524" name="Google Shape;524;p80"/>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Daniel Cer, Yinfei Yang, Sheng-yi Kong, Nan Hua, Nicole Limtiaco, Rhomni St. John, Noah Constant, Mario Guajardo-Cespedes, Steve Yuan, Chris Tar, Yun-Hsuan Sung, Brian Strope, Ray Kurzweil</a:t>
            </a:r>
            <a:endParaRPr/>
          </a:p>
          <a:p>
            <a:pPr indent="0" lvl="0" marL="0" rtl="0" algn="l">
              <a:spcBef>
                <a:spcPts val="1600"/>
              </a:spcBef>
              <a:spcAft>
                <a:spcPts val="1600"/>
              </a:spcAft>
              <a:buNone/>
            </a:pPr>
            <a:r>
              <a:rPr lang="en"/>
              <a:t>12 April, 2018</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81"/>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Universal Sentence Encoder</a:t>
            </a:r>
            <a:endParaRPr/>
          </a:p>
        </p:txBody>
      </p:sp>
      <p:sp>
        <p:nvSpPr>
          <p:cNvPr id="530" name="Google Shape;530;p81"/>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Sentence embeddings designed for transfer learning to other tasks, targeting weaknesses in applying pre-trained embeddings to new tasks or corpuses. </a:t>
            </a:r>
            <a:endParaRPr/>
          </a:p>
          <a:p>
            <a:pPr indent="0" lvl="0" marL="0" rtl="0" algn="l">
              <a:spcBef>
                <a:spcPts val="1600"/>
              </a:spcBef>
              <a:spcAft>
                <a:spcPts val="1600"/>
              </a:spcAft>
              <a:buNone/>
            </a:pPr>
            <a:r>
              <a:rPr lang="en"/>
              <a:t>Two models available on TF Hub - one using </a:t>
            </a:r>
            <a:r>
              <a:rPr lang="en" u="sng"/>
              <a:t>transformer architecture</a:t>
            </a:r>
            <a:r>
              <a:rPr lang="en"/>
              <a:t>, the other using a </a:t>
            </a:r>
            <a:r>
              <a:rPr lang="en" u="sng"/>
              <a:t>deep averaging network</a:t>
            </a:r>
            <a:r>
              <a:rPr lang="en"/>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82"/>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Transformer architecture (2017)</a:t>
            </a:r>
            <a:endParaRPr/>
          </a:p>
        </p:txBody>
      </p:sp>
      <p:sp>
        <p:nvSpPr>
          <p:cNvPr id="536" name="Google Shape;536;p82"/>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Replacement for using an encoder-decoder RNN or CNN.</a:t>
            </a:r>
            <a:endParaRPr/>
          </a:p>
          <a:p>
            <a:pPr indent="0" lvl="0" marL="0" rtl="0" algn="l">
              <a:spcBef>
                <a:spcPts val="1600"/>
              </a:spcBef>
              <a:spcAft>
                <a:spcPts val="0"/>
              </a:spcAft>
              <a:buNone/>
            </a:pPr>
            <a:r>
              <a:rPr lang="en"/>
              <a:t>Attention mechanisms allow modelling of dependencies between words without regard to distance. Most of the time, though, these are used in conjunction with RNN, so they still cannot be parallelized. </a:t>
            </a:r>
            <a:endParaRPr/>
          </a:p>
          <a:p>
            <a:pPr indent="0" lvl="0" marL="0" rtl="0" algn="l">
              <a:spcBef>
                <a:spcPts val="1600"/>
              </a:spcBef>
              <a:spcAft>
                <a:spcPts val="0"/>
              </a:spcAft>
              <a:buNone/>
            </a:pPr>
            <a:r>
              <a:rPr lang="en"/>
              <a:t>The transformer relies entirely on self-attention, which relates different positions of a sequence in order to calculate a representation.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Word2vec -Tuning parameters</a:t>
            </a:r>
            <a:endParaRPr b="0" i="0" sz="3300" u="none" cap="none" strike="noStrike">
              <a:solidFill>
                <a:schemeClr val="dk1"/>
              </a:solidFill>
              <a:latin typeface="Calibri"/>
              <a:ea typeface="Calibri"/>
              <a:cs typeface="Calibri"/>
              <a:sym typeface="Calibri"/>
            </a:endParaRPr>
          </a:p>
        </p:txBody>
      </p:sp>
      <p:sp>
        <p:nvSpPr>
          <p:cNvPr id="102" name="Google Shape;102;p20"/>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Epochs– 75-150</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Weights – 200-500</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Window size (2-15)</a:t>
            </a:r>
            <a:endParaRPr b="0" i="0" sz="2100" u="none" cap="none" strike="noStrike">
              <a:solidFill>
                <a:schemeClr val="dk1"/>
              </a:solidFill>
              <a:latin typeface="Calibri"/>
              <a:ea typeface="Calibri"/>
              <a:cs typeface="Calibri"/>
              <a:sym typeface="Calibri"/>
            </a:endParaRPr>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Negative sampling size (0-20)</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Subsampling rate (0.001 default)</a:t>
            </a:r>
            <a:endParaRPr sz="1100"/>
          </a:p>
          <a:p>
            <a:pPr indent="-171450" lvl="0" marL="177800" marR="0" rtl="0" algn="l">
              <a:lnSpc>
                <a:spcPct val="90000"/>
              </a:lnSpc>
              <a:spcBef>
                <a:spcPts val="800"/>
              </a:spcBef>
              <a:spcAft>
                <a:spcPts val="1600"/>
              </a:spcAft>
              <a:buClr>
                <a:schemeClr val="dk1"/>
              </a:buClr>
              <a:buSzPts val="2100"/>
              <a:buFont typeface="Arial"/>
              <a:buChar char="•"/>
            </a:pPr>
            <a:r>
              <a:rPr lang="en"/>
              <a:t>N</a:t>
            </a:r>
            <a:r>
              <a:rPr b="0" i="0" lang="en" sz="2100" u="none" cap="none" strike="noStrike">
                <a:solidFill>
                  <a:schemeClr val="dk1"/>
                </a:solidFill>
                <a:latin typeface="Calibri"/>
                <a:ea typeface="Calibri"/>
                <a:cs typeface="Calibri"/>
                <a:sym typeface="Calibri"/>
              </a:rPr>
              <a:t>-grams</a:t>
            </a:r>
            <a:r>
              <a:rPr lang="en"/>
              <a:t> and phrases</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83"/>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Attention</a:t>
            </a:r>
            <a:endParaRPr/>
          </a:p>
        </p:txBody>
      </p:sp>
      <p:sp>
        <p:nvSpPr>
          <p:cNvPr id="542" name="Google Shape;542;p83"/>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pic>
        <p:nvPicPr>
          <p:cNvPr id="543" name="Google Shape;543;p83"/>
          <p:cNvPicPr preferRelativeResize="0"/>
          <p:nvPr/>
        </p:nvPicPr>
        <p:blipFill>
          <a:blip r:embed="rId3">
            <a:alphaModFix/>
          </a:blip>
          <a:stretch>
            <a:fillRect/>
          </a:stretch>
        </p:blipFill>
        <p:spPr>
          <a:xfrm>
            <a:off x="1988162" y="1015300"/>
            <a:ext cx="5167674" cy="3971250"/>
          </a:xfrm>
          <a:prstGeom prst="rect">
            <a:avLst/>
          </a:prstGeom>
          <a:noFill/>
          <a:ln>
            <a:noFill/>
          </a:ln>
        </p:spPr>
      </p:pic>
      <p:sp>
        <p:nvSpPr>
          <p:cNvPr id="544" name="Google Shape;544;p83"/>
          <p:cNvSpPr txBox="1"/>
          <p:nvPr/>
        </p:nvSpPr>
        <p:spPr>
          <a:xfrm>
            <a:off x="2858450" y="215150"/>
            <a:ext cx="61779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7B7B7"/>
                </a:solidFill>
              </a:rPr>
              <a:t>https://medium.com/syncedreview/a-brief-overview-of-attention-mechanism-13c578ba9129</a:t>
            </a:r>
            <a:endParaRPr>
              <a:solidFill>
                <a:srgbClr val="B7B7B7"/>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84"/>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Transformer architecture</a:t>
            </a:r>
            <a:endParaRPr/>
          </a:p>
        </p:txBody>
      </p:sp>
      <p:sp>
        <p:nvSpPr>
          <p:cNvPr id="550" name="Google Shape;550;p84"/>
          <p:cNvSpPr txBox="1"/>
          <p:nvPr>
            <p:ph idx="1" type="body"/>
          </p:nvPr>
        </p:nvSpPr>
        <p:spPr>
          <a:xfrm>
            <a:off x="628650" y="1369225"/>
            <a:ext cx="45936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Encoder has two sub-layers, a self-attention mechanism and a feed-forward network. Both of these are normalized.</a:t>
            </a:r>
            <a:endParaRPr/>
          </a:p>
          <a:p>
            <a:pPr indent="0" lvl="0" marL="0" rtl="0" algn="l">
              <a:spcBef>
                <a:spcPts val="1600"/>
              </a:spcBef>
              <a:spcAft>
                <a:spcPts val="0"/>
              </a:spcAft>
              <a:buNone/>
            </a:pPr>
            <a:r>
              <a:rPr lang="en"/>
              <a:t>Decoder also has a third layer that does multi-head attention over the output of the encoder. Output shifted by one position so they only depend on previous outputs.</a:t>
            </a:r>
            <a:endParaRPr/>
          </a:p>
          <a:p>
            <a:pPr indent="0" lvl="0" marL="0" rtl="0" algn="l">
              <a:spcBef>
                <a:spcPts val="1600"/>
              </a:spcBef>
              <a:spcAft>
                <a:spcPts val="1600"/>
              </a:spcAft>
              <a:buNone/>
            </a:pPr>
            <a:r>
              <a:rPr lang="en"/>
              <a:t>Residual connections</a:t>
            </a:r>
            <a:endParaRPr/>
          </a:p>
        </p:txBody>
      </p:sp>
      <p:pic>
        <p:nvPicPr>
          <p:cNvPr id="551" name="Google Shape;551;p84"/>
          <p:cNvPicPr preferRelativeResize="0"/>
          <p:nvPr/>
        </p:nvPicPr>
        <p:blipFill>
          <a:blip r:embed="rId3">
            <a:alphaModFix/>
          </a:blip>
          <a:stretch>
            <a:fillRect/>
          </a:stretch>
        </p:blipFill>
        <p:spPr>
          <a:xfrm>
            <a:off x="5793865" y="891412"/>
            <a:ext cx="3132010" cy="4219026"/>
          </a:xfrm>
          <a:prstGeom prst="rect">
            <a:avLst/>
          </a:prstGeom>
          <a:noFill/>
          <a:ln>
            <a:noFill/>
          </a:ln>
        </p:spPr>
      </p:pic>
      <p:pic>
        <p:nvPicPr>
          <p:cNvPr id="552" name="Google Shape;552;p84"/>
          <p:cNvPicPr preferRelativeResize="0"/>
          <p:nvPr/>
        </p:nvPicPr>
        <p:blipFill>
          <a:blip r:embed="rId4">
            <a:alphaModFix/>
          </a:blip>
          <a:stretch>
            <a:fillRect/>
          </a:stretch>
        </p:blipFill>
        <p:spPr>
          <a:xfrm>
            <a:off x="5575750" y="1"/>
            <a:ext cx="3568262" cy="9244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85"/>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Transformer architecture</a:t>
            </a:r>
            <a:endParaRPr/>
          </a:p>
        </p:txBody>
      </p:sp>
      <p:sp>
        <p:nvSpPr>
          <p:cNvPr id="558" name="Google Shape;558;p85"/>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u="sng"/>
              <a:t>Attention</a:t>
            </a:r>
            <a:r>
              <a:rPr lang="en"/>
              <a:t> - “mapping a query and… key-value pairs to an output, where the queries, keys, values, and output are all vectors. The output is computed as a weighted sum of values, where the weight… is a compatibility function of the query and key.”(Vaswani et al., 2017).</a:t>
            </a:r>
            <a:endParaRPr/>
          </a:p>
          <a:p>
            <a:pPr indent="0" lvl="0" marL="0" rtl="0" algn="l">
              <a:spcBef>
                <a:spcPts val="1600"/>
              </a:spcBef>
              <a:spcAft>
                <a:spcPts val="1600"/>
              </a:spcAft>
              <a:buNone/>
            </a:pPr>
            <a:r>
              <a:t/>
            </a:r>
            <a:endParaRPr/>
          </a:p>
        </p:txBody>
      </p:sp>
      <p:pic>
        <p:nvPicPr>
          <p:cNvPr id="559" name="Google Shape;559;p85"/>
          <p:cNvPicPr preferRelativeResize="0"/>
          <p:nvPr/>
        </p:nvPicPr>
        <p:blipFill>
          <a:blip r:embed="rId3">
            <a:alphaModFix/>
          </a:blip>
          <a:stretch>
            <a:fillRect/>
          </a:stretch>
        </p:blipFill>
        <p:spPr>
          <a:xfrm>
            <a:off x="2536163" y="2858375"/>
            <a:ext cx="4071674" cy="22851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86"/>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Deep averaging network (2015)</a:t>
            </a:r>
            <a:endParaRPr/>
          </a:p>
        </p:txBody>
      </p:sp>
      <p:sp>
        <p:nvSpPr>
          <p:cNvPr id="565" name="Google Shape;565;p86"/>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pic>
        <p:nvPicPr>
          <p:cNvPr id="566" name="Google Shape;566;p86"/>
          <p:cNvPicPr preferRelativeResize="0"/>
          <p:nvPr/>
        </p:nvPicPr>
        <p:blipFill>
          <a:blip r:embed="rId3">
            <a:alphaModFix/>
          </a:blip>
          <a:stretch>
            <a:fillRect/>
          </a:stretch>
        </p:blipFill>
        <p:spPr>
          <a:xfrm>
            <a:off x="998828" y="1268048"/>
            <a:ext cx="7146347" cy="37612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87"/>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Universal Sentence Encoder - Transformer</a:t>
            </a:r>
            <a:endParaRPr/>
          </a:p>
        </p:txBody>
      </p:sp>
      <p:sp>
        <p:nvSpPr>
          <p:cNvPr id="572" name="Google Shape;572;p87"/>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Transformer uses attention to create context aware representations of words accounting for word order and identity of all other words. The word representations are concatenated to a fixed-length sentence encoding by element-wise sum of representations.</a:t>
            </a:r>
            <a:endParaRPr/>
          </a:p>
          <a:p>
            <a:pPr indent="0" lvl="0" marL="0" rtl="0" algn="l">
              <a:spcBef>
                <a:spcPts val="1600"/>
              </a:spcBef>
              <a:spcAft>
                <a:spcPts val="1600"/>
              </a:spcAft>
              <a:buNone/>
            </a:pPr>
            <a:r>
              <a:rPr lang="en"/>
              <a:t>Designed to be general - multi-task learning, single encoding feeds a skip-thought task, conversation input-response, and supervised classification.</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88"/>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Universal Sentence Encoder - DAN</a:t>
            </a:r>
            <a:endParaRPr/>
          </a:p>
        </p:txBody>
      </p:sp>
      <p:sp>
        <p:nvSpPr>
          <p:cNvPr id="578" name="Google Shape;578;p88"/>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Word embeddings averaged and passed to feed-forward DNN to produce embeddings. </a:t>
            </a:r>
            <a:endParaRPr/>
          </a:p>
          <a:p>
            <a:pPr indent="0" lvl="0" marL="0" rtl="0" algn="l">
              <a:spcBef>
                <a:spcPts val="1600"/>
              </a:spcBef>
              <a:spcAft>
                <a:spcPts val="0"/>
              </a:spcAft>
              <a:buNone/>
            </a:pPr>
            <a:r>
              <a:rPr lang="en"/>
              <a:t>Also done with multi-task learning</a:t>
            </a:r>
            <a:endParaRPr/>
          </a:p>
          <a:p>
            <a:pPr indent="0" lvl="0" marL="0" rtl="0" algn="l">
              <a:spcBef>
                <a:spcPts val="1600"/>
              </a:spcBef>
              <a:spcAft>
                <a:spcPts val="1600"/>
              </a:spcAft>
              <a:buNone/>
            </a:pPr>
            <a:r>
              <a:rPr lang="en"/>
              <a:t>Advantage over transformer: compute time and linearity between compute time and length of input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89"/>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Universal Sentence Encoder</a:t>
            </a:r>
            <a:endParaRPr/>
          </a:p>
        </p:txBody>
      </p:sp>
      <p:sp>
        <p:nvSpPr>
          <p:cNvPr id="584" name="Google Shape;584;p89"/>
          <p:cNvSpPr txBox="1"/>
          <p:nvPr>
            <p:ph idx="1" type="body"/>
          </p:nvPr>
        </p:nvSpPr>
        <p:spPr>
          <a:xfrm>
            <a:off x="376450" y="10635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Trained on wikipedia dump, web news, forums, and SNLI corpus</a:t>
            </a:r>
            <a:endParaRPr sz="1600"/>
          </a:p>
          <a:p>
            <a:pPr indent="0" lvl="0" marL="0" rtl="0" algn="l">
              <a:spcBef>
                <a:spcPts val="1600"/>
              </a:spcBef>
              <a:spcAft>
                <a:spcPts val="0"/>
              </a:spcAft>
              <a:buNone/>
            </a:pPr>
            <a:r>
              <a:rPr lang="en" sz="1600"/>
              <a:t>MR: Movie review</a:t>
            </a:r>
            <a:endParaRPr sz="1600"/>
          </a:p>
          <a:p>
            <a:pPr indent="0" lvl="0" marL="0" rtl="0" algn="l">
              <a:spcBef>
                <a:spcPts val="1600"/>
              </a:spcBef>
              <a:spcAft>
                <a:spcPts val="0"/>
              </a:spcAft>
              <a:buNone/>
            </a:pPr>
            <a:r>
              <a:rPr lang="en" sz="1600"/>
              <a:t>CR: Sentiment from customer review</a:t>
            </a:r>
            <a:endParaRPr sz="1600"/>
          </a:p>
          <a:p>
            <a:pPr indent="0" lvl="0" marL="0" rtl="0" algn="l">
              <a:spcBef>
                <a:spcPts val="1600"/>
              </a:spcBef>
              <a:spcAft>
                <a:spcPts val="0"/>
              </a:spcAft>
              <a:buNone/>
            </a:pPr>
            <a:r>
              <a:rPr lang="en" sz="1600"/>
              <a:t>SUBJ: Subjectivity of sentences from movie reviews</a:t>
            </a:r>
            <a:endParaRPr sz="1600"/>
          </a:p>
          <a:p>
            <a:pPr indent="0" lvl="0" marL="0" rtl="0" algn="l">
              <a:spcBef>
                <a:spcPts val="1600"/>
              </a:spcBef>
              <a:spcAft>
                <a:spcPts val="0"/>
              </a:spcAft>
              <a:buNone/>
            </a:pPr>
            <a:r>
              <a:rPr lang="en" sz="1600"/>
              <a:t>MPQA: Phase-level opinion polarity from news data</a:t>
            </a:r>
            <a:endParaRPr sz="1600"/>
          </a:p>
          <a:p>
            <a:pPr indent="0" lvl="0" marL="0" rtl="0" algn="l">
              <a:spcBef>
                <a:spcPts val="1600"/>
              </a:spcBef>
              <a:spcAft>
                <a:spcPts val="0"/>
              </a:spcAft>
              <a:buNone/>
            </a:pPr>
            <a:r>
              <a:rPr lang="en" sz="1600"/>
              <a:t>TREC: Fine grained question classification</a:t>
            </a:r>
            <a:endParaRPr sz="1600"/>
          </a:p>
          <a:p>
            <a:pPr indent="0" lvl="0" marL="0" rtl="0" algn="l">
              <a:spcBef>
                <a:spcPts val="1600"/>
              </a:spcBef>
              <a:spcAft>
                <a:spcPts val="0"/>
              </a:spcAft>
              <a:buNone/>
            </a:pPr>
            <a:r>
              <a:rPr lang="en" sz="1600"/>
              <a:t>SST: Binary phrase-level sentiment classification</a:t>
            </a:r>
            <a:endParaRPr sz="1600"/>
          </a:p>
          <a:p>
            <a:pPr indent="0" lvl="0" marL="0" rtl="0" algn="l">
              <a:spcBef>
                <a:spcPts val="1600"/>
              </a:spcBef>
              <a:spcAft>
                <a:spcPts val="0"/>
              </a:spcAft>
              <a:buNone/>
            </a:pPr>
            <a:r>
              <a:rPr lang="en" sz="1600"/>
              <a:t>STS Benchmark: Semantic textual similarity between pairs</a:t>
            </a:r>
            <a:endParaRPr sz="1600"/>
          </a:p>
          <a:p>
            <a:pPr indent="0" lvl="0" marL="0" rtl="0" algn="l">
              <a:spcBef>
                <a:spcPts val="1600"/>
              </a:spcBef>
              <a:spcAft>
                <a:spcPts val="1600"/>
              </a:spcAft>
              <a:buNone/>
            </a:pPr>
            <a:r>
              <a:rPr lang="en" sz="1600"/>
              <a:t>WEAT: word pairs from psychology literature</a:t>
            </a:r>
            <a:endParaRPr sz="1600"/>
          </a:p>
        </p:txBody>
      </p:sp>
      <p:pic>
        <p:nvPicPr>
          <p:cNvPr id="585" name="Google Shape;585;p89"/>
          <p:cNvPicPr preferRelativeResize="0"/>
          <p:nvPr/>
        </p:nvPicPr>
        <p:blipFill>
          <a:blip r:embed="rId3">
            <a:alphaModFix/>
          </a:blip>
          <a:stretch>
            <a:fillRect/>
          </a:stretch>
        </p:blipFill>
        <p:spPr>
          <a:xfrm>
            <a:off x="5105275" y="1780600"/>
            <a:ext cx="4107498" cy="21951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90"/>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Universal Sentence Encoder - Transfer Learning</a:t>
            </a:r>
            <a:endParaRPr/>
          </a:p>
        </p:txBody>
      </p:sp>
      <p:sp>
        <p:nvSpPr>
          <p:cNvPr id="591" name="Google Shape;591;p90"/>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Output of transformer and DAN fed to task-specific DNN, except for pairwise semantic similarity which is arccos of cosine similarity</a:t>
            </a:r>
            <a:endParaRPr/>
          </a:p>
          <a:p>
            <a:pPr indent="0" lvl="0" marL="0" rtl="0" algn="l">
              <a:spcBef>
                <a:spcPts val="1600"/>
              </a:spcBef>
              <a:spcAft>
                <a:spcPts val="0"/>
              </a:spcAft>
              <a:buNone/>
            </a:pPr>
            <a:r>
              <a:rPr b="1" lang="en"/>
              <a:t>Baseline: </a:t>
            </a:r>
            <a:r>
              <a:rPr lang="en"/>
              <a:t>Only word-level transfer (w2vec), or no transfer learning</a:t>
            </a:r>
            <a:endParaRPr/>
          </a:p>
          <a:p>
            <a:pPr indent="0" lvl="0" marL="0" rtl="0" algn="l">
              <a:spcBef>
                <a:spcPts val="1600"/>
              </a:spcBef>
              <a:spcAft>
                <a:spcPts val="16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91"/>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Universal Sentence Encoder</a:t>
            </a:r>
            <a:endParaRPr/>
          </a:p>
        </p:txBody>
      </p:sp>
      <p:sp>
        <p:nvSpPr>
          <p:cNvPr id="597" name="Google Shape;597;p91"/>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pic>
        <p:nvPicPr>
          <p:cNvPr id="598" name="Google Shape;598;p91"/>
          <p:cNvPicPr preferRelativeResize="0"/>
          <p:nvPr/>
        </p:nvPicPr>
        <p:blipFill>
          <a:blip r:embed="rId3">
            <a:alphaModFix/>
          </a:blip>
          <a:stretch>
            <a:fillRect/>
          </a:stretch>
        </p:blipFill>
        <p:spPr>
          <a:xfrm>
            <a:off x="1370285" y="1170613"/>
            <a:ext cx="6403428" cy="366062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92"/>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Universal Sentence Encoder - WEAT</a:t>
            </a:r>
            <a:endParaRPr/>
          </a:p>
        </p:txBody>
      </p:sp>
      <p:sp>
        <p:nvSpPr>
          <p:cNvPr id="604" name="Google Shape;604;p92"/>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pic>
        <p:nvPicPr>
          <p:cNvPr id="605" name="Google Shape;605;p92"/>
          <p:cNvPicPr preferRelativeResize="0"/>
          <p:nvPr/>
        </p:nvPicPr>
        <p:blipFill>
          <a:blip r:embed="rId3">
            <a:alphaModFix/>
          </a:blip>
          <a:stretch>
            <a:fillRect/>
          </a:stretch>
        </p:blipFill>
        <p:spPr>
          <a:xfrm>
            <a:off x="687838" y="1164326"/>
            <a:ext cx="7768324" cy="38292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Word2vec - Subsampling</a:t>
            </a:r>
            <a:endParaRPr b="0" i="0" sz="3300" u="none" cap="none" strike="noStrike">
              <a:solidFill>
                <a:schemeClr val="dk1"/>
              </a:solidFill>
              <a:latin typeface="Calibri"/>
              <a:ea typeface="Calibri"/>
              <a:cs typeface="Calibri"/>
              <a:sym typeface="Calibri"/>
            </a:endParaRPr>
          </a:p>
        </p:txBody>
      </p:sp>
      <p:sp>
        <p:nvSpPr>
          <p:cNvPr id="108" name="Google Shape;108;p21"/>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Stopwords and very frequent words in models where polysemy is not modeled are problematic because they are likely to appear in many different contexts but only receive one embedding. </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Chance to drop any word from an input based on its frequency</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Z(w</a:t>
            </a:r>
            <a:r>
              <a:rPr b="0" baseline="-25000" i="0" lang="en" sz="2100" u="none" cap="none" strike="noStrike">
                <a:solidFill>
                  <a:schemeClr val="dk1"/>
                </a:solidFill>
                <a:latin typeface="Calibri"/>
                <a:ea typeface="Calibri"/>
                <a:cs typeface="Calibri"/>
                <a:sym typeface="Calibri"/>
              </a:rPr>
              <a:t>i</a:t>
            </a:r>
            <a:r>
              <a:rPr b="0" i="0" lang="en" sz="2100" u="none" cap="none" strike="noStrike">
                <a:solidFill>
                  <a:schemeClr val="dk1"/>
                </a:solidFill>
                <a:latin typeface="Calibri"/>
                <a:ea typeface="Calibri"/>
                <a:cs typeface="Calibri"/>
                <a:sym typeface="Calibri"/>
              </a:rPr>
              <a:t>) is fraction of the words frequency</a:t>
            </a:r>
            <a:endParaRPr b="0" i="0" sz="2100" u="none" cap="none" strike="noStrike">
              <a:solidFill>
                <a:schemeClr val="dk1"/>
              </a:solidFill>
              <a:latin typeface="Calibri"/>
              <a:ea typeface="Calibri"/>
              <a:cs typeface="Calibri"/>
              <a:sym typeface="Calibri"/>
            </a:endParaRPr>
          </a:p>
          <a:p>
            <a:pPr indent="-38100" lvl="0" marL="177800" marR="0" rtl="0" algn="l">
              <a:lnSpc>
                <a:spcPct val="90000"/>
              </a:lnSpc>
              <a:spcBef>
                <a:spcPts val="800"/>
              </a:spcBef>
              <a:spcAft>
                <a:spcPts val="16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id="109" name="Google Shape;109;p21"/>
          <p:cNvPicPr preferRelativeResize="0"/>
          <p:nvPr/>
        </p:nvPicPr>
        <p:blipFill rotWithShape="1">
          <a:blip r:embed="rId3">
            <a:alphaModFix/>
          </a:blip>
          <a:srcRect b="0" l="0" r="0" t="0"/>
          <a:stretch/>
        </p:blipFill>
        <p:spPr>
          <a:xfrm>
            <a:off x="810340" y="3813572"/>
            <a:ext cx="3238500" cy="819150"/>
          </a:xfrm>
          <a:prstGeom prst="rect">
            <a:avLst/>
          </a:prstGeom>
          <a:noFill/>
          <a:ln>
            <a:noFill/>
          </a:ln>
        </p:spPr>
      </p:pic>
      <p:pic>
        <p:nvPicPr>
          <p:cNvPr id="110" name="Google Shape;110;p21"/>
          <p:cNvPicPr preferRelativeResize="0"/>
          <p:nvPr/>
        </p:nvPicPr>
        <p:blipFill rotWithShape="1">
          <a:blip r:embed="rId4">
            <a:alphaModFix/>
          </a:blip>
          <a:srcRect b="0" l="0" r="0" t="0"/>
          <a:stretch/>
        </p:blipFill>
        <p:spPr>
          <a:xfrm>
            <a:off x="5123825" y="2899625"/>
            <a:ext cx="4020176" cy="2238150"/>
          </a:xfrm>
          <a:prstGeom prst="rect">
            <a:avLst/>
          </a:prstGeom>
          <a:noFill/>
          <a:ln>
            <a:noFill/>
          </a:ln>
        </p:spPr>
      </p:pic>
      <p:sp>
        <p:nvSpPr>
          <p:cNvPr id="111" name="Google Shape;111;p21"/>
          <p:cNvSpPr txBox="1"/>
          <p:nvPr/>
        </p:nvSpPr>
        <p:spPr>
          <a:xfrm>
            <a:off x="0" y="0"/>
            <a:ext cx="68955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B7B7B7"/>
                </a:solidFill>
              </a:rPr>
              <a:t>http://mccormickml.com/2017/01/11/word2vec-tutorial-part-2-negative-sampling/</a:t>
            </a:r>
            <a:endParaRPr>
              <a:solidFill>
                <a:srgbClr val="B7B7B7"/>
              </a:solidFill>
            </a:endParaRPr>
          </a:p>
        </p:txBody>
      </p:sp>
      <p:sp>
        <p:nvSpPr>
          <p:cNvPr id="112" name="Google Shape;112;p21"/>
          <p:cNvSpPr txBox="1"/>
          <p:nvPr/>
        </p:nvSpPr>
        <p:spPr>
          <a:xfrm>
            <a:off x="2961100" y="1011400"/>
            <a:ext cx="1967100" cy="19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93"/>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Universal Sentence Encoder - Performance</a:t>
            </a:r>
            <a:endParaRPr/>
          </a:p>
        </p:txBody>
      </p:sp>
      <p:sp>
        <p:nvSpPr>
          <p:cNvPr id="611" name="Google Shape;611;p93"/>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pic>
        <p:nvPicPr>
          <p:cNvPr id="612" name="Google Shape;612;p93"/>
          <p:cNvPicPr preferRelativeResize="0"/>
          <p:nvPr/>
        </p:nvPicPr>
        <p:blipFill>
          <a:blip r:embed="rId3">
            <a:alphaModFix/>
          </a:blip>
          <a:stretch>
            <a:fillRect/>
          </a:stretch>
        </p:blipFill>
        <p:spPr>
          <a:xfrm>
            <a:off x="0" y="1268050"/>
            <a:ext cx="3301623" cy="3149624"/>
          </a:xfrm>
          <a:prstGeom prst="rect">
            <a:avLst/>
          </a:prstGeom>
          <a:noFill/>
          <a:ln>
            <a:noFill/>
          </a:ln>
        </p:spPr>
      </p:pic>
      <p:pic>
        <p:nvPicPr>
          <p:cNvPr id="613" name="Google Shape;613;p93"/>
          <p:cNvPicPr preferRelativeResize="0"/>
          <p:nvPr/>
        </p:nvPicPr>
        <p:blipFill>
          <a:blip r:embed="rId4">
            <a:alphaModFix/>
          </a:blip>
          <a:stretch>
            <a:fillRect/>
          </a:stretch>
        </p:blipFill>
        <p:spPr>
          <a:xfrm>
            <a:off x="3082435" y="1295750"/>
            <a:ext cx="2979141" cy="3094201"/>
          </a:xfrm>
          <a:prstGeom prst="rect">
            <a:avLst/>
          </a:prstGeom>
          <a:noFill/>
          <a:ln>
            <a:noFill/>
          </a:ln>
        </p:spPr>
      </p:pic>
      <p:pic>
        <p:nvPicPr>
          <p:cNvPr id="614" name="Google Shape;614;p93"/>
          <p:cNvPicPr preferRelativeResize="0"/>
          <p:nvPr/>
        </p:nvPicPr>
        <p:blipFill>
          <a:blip r:embed="rId5">
            <a:alphaModFix/>
          </a:blip>
          <a:stretch>
            <a:fillRect/>
          </a:stretch>
        </p:blipFill>
        <p:spPr>
          <a:xfrm>
            <a:off x="6004375" y="1295762"/>
            <a:ext cx="3139635" cy="309419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9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lang="en"/>
              <a:t>Summary</a:t>
            </a:r>
            <a:endParaRPr b="0" i="0" sz="3300" u="none" cap="none" strike="noStrike">
              <a:solidFill>
                <a:schemeClr val="dk1"/>
              </a:solidFill>
              <a:latin typeface="Calibri"/>
              <a:ea typeface="Calibri"/>
              <a:cs typeface="Calibri"/>
              <a:sym typeface="Calibri"/>
            </a:endParaRPr>
          </a:p>
        </p:txBody>
      </p:sp>
      <p:sp>
        <p:nvSpPr>
          <p:cNvPr id="620" name="Google Shape;620;p9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38100" lvl="0" marL="177800" marR="0" rtl="0" algn="l">
              <a:lnSpc>
                <a:spcPct val="90000"/>
              </a:lnSpc>
              <a:spcBef>
                <a:spcPts val="0"/>
              </a:spcBef>
              <a:spcAft>
                <a:spcPts val="0"/>
              </a:spcAft>
              <a:buClr>
                <a:schemeClr val="dk1"/>
              </a:buClr>
              <a:buSzPts val="2100"/>
              <a:buFont typeface="Arial"/>
              <a:buNone/>
            </a:pPr>
            <a:r>
              <a:rPr lang="en"/>
              <a:t>Unsupervised sentence embeddings have improved the state of the art accuracy over word2vec and gloVe for a variety of tasks</a:t>
            </a:r>
            <a:endParaRPr/>
          </a:p>
          <a:p>
            <a:pPr indent="-38100" lvl="0" marL="177800" marR="0" rtl="0" algn="l">
              <a:lnSpc>
                <a:spcPct val="90000"/>
              </a:lnSpc>
              <a:spcBef>
                <a:spcPts val="1600"/>
              </a:spcBef>
              <a:spcAft>
                <a:spcPts val="0"/>
              </a:spcAft>
              <a:buClr>
                <a:schemeClr val="dk1"/>
              </a:buClr>
              <a:buSzPts val="2100"/>
              <a:buFont typeface="Arial"/>
              <a:buNone/>
            </a:pPr>
            <a:r>
              <a:rPr lang="en"/>
              <a:t>Sentence embeddings capture meaning missed by character and word embeddings, through word order and sentence context</a:t>
            </a:r>
            <a:endParaRPr/>
          </a:p>
          <a:p>
            <a:pPr indent="-38100" lvl="0" marL="177800" marR="0" rtl="0" algn="l">
              <a:lnSpc>
                <a:spcPct val="90000"/>
              </a:lnSpc>
              <a:spcBef>
                <a:spcPts val="1600"/>
              </a:spcBef>
              <a:spcAft>
                <a:spcPts val="0"/>
              </a:spcAft>
              <a:buClr>
                <a:schemeClr val="dk1"/>
              </a:buClr>
              <a:buSzPts val="2100"/>
              <a:buFont typeface="Arial"/>
              <a:buNone/>
            </a:pPr>
            <a:r>
              <a:rPr lang="en"/>
              <a:t>Sentence embeddings range from conceptually simple (doc2vec, quick thoughts) to complex (universal sentence encoder) </a:t>
            </a:r>
            <a:endParaRPr/>
          </a:p>
          <a:p>
            <a:pPr indent="-38100" lvl="0" marL="177800" marR="0" rtl="0" algn="l">
              <a:lnSpc>
                <a:spcPct val="90000"/>
              </a:lnSpc>
              <a:spcBef>
                <a:spcPts val="1600"/>
              </a:spcBef>
              <a:spcAft>
                <a:spcPts val="1600"/>
              </a:spcAft>
              <a:buClr>
                <a:schemeClr val="dk1"/>
              </a:buClr>
              <a:buSzPts val="2100"/>
              <a:buFont typeface="Arial"/>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95"/>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Discussion</a:t>
            </a:r>
            <a:endParaRPr/>
          </a:p>
        </p:txBody>
      </p:sp>
      <p:sp>
        <p:nvSpPr>
          <p:cNvPr id="626" name="Google Shape;626;p95"/>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Advantages and disadvantages of generative vs. discriminative sentence embeddings</a:t>
            </a:r>
            <a:endParaRPr/>
          </a:p>
          <a:p>
            <a:pPr indent="0" lvl="0" marL="0" rtl="0" algn="l">
              <a:spcBef>
                <a:spcPts val="1600"/>
              </a:spcBef>
              <a:spcAft>
                <a:spcPts val="0"/>
              </a:spcAft>
              <a:buNone/>
            </a:pPr>
            <a:r>
              <a:rPr lang="en"/>
              <a:t>Sentence-level version of gloVe?</a:t>
            </a:r>
            <a:endParaRPr/>
          </a:p>
          <a:p>
            <a:pPr indent="0" lvl="0" marL="0" rtl="0" algn="l">
              <a:spcBef>
                <a:spcPts val="1600"/>
              </a:spcBef>
              <a:spcAft>
                <a:spcPts val="0"/>
              </a:spcAft>
              <a:buNone/>
            </a:pPr>
            <a:r>
              <a:rPr lang="en"/>
              <a:t>Is the next step to fit everything together? Attention + ELMO + QT?</a:t>
            </a:r>
            <a:endParaRPr/>
          </a:p>
          <a:p>
            <a:pPr indent="0" lvl="0" marL="0" rtl="0" algn="l">
              <a:spcBef>
                <a:spcPts val="1600"/>
              </a:spcBef>
              <a:spcAft>
                <a:spcPts val="0"/>
              </a:spcAft>
              <a:buNone/>
            </a:pPr>
            <a:r>
              <a:rPr lang="en"/>
              <a:t>Why is attention a better choice to recurrent networks? Is it a true successor or a divergence?</a:t>
            </a:r>
            <a:endParaRPr/>
          </a:p>
          <a:p>
            <a:pPr indent="0" lvl="0" marL="0" rtl="0" algn="l">
              <a:spcBef>
                <a:spcPts val="1600"/>
              </a:spcBef>
              <a:spcAft>
                <a:spcPts val="0"/>
              </a:spcAft>
              <a:buNone/>
            </a:pPr>
            <a:r>
              <a:rPr lang="en"/>
              <a:t>When to use which sentence embedding?</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96"/>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Discussion</a:t>
            </a:r>
            <a:endParaRPr/>
          </a:p>
        </p:txBody>
      </p:sp>
      <p:sp>
        <p:nvSpPr>
          <p:cNvPr id="632" name="Google Shape;632;p96"/>
          <p:cNvSpPr txBox="1"/>
          <p:nvPr>
            <p:ph idx="1" type="body"/>
          </p:nvPr>
        </p:nvSpPr>
        <p:spPr>
          <a:xfrm>
            <a:off x="628650" y="1004394"/>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Both quick thoughts and the universal sentence encoder make strong arguments for computational efficiency. As cloud computing gets ever-cheaper, neural architectures become more complicated. </a:t>
            </a:r>
            <a:endParaRPr/>
          </a:p>
          <a:p>
            <a:pPr indent="0" lvl="0" marL="0" rtl="0" algn="l">
              <a:spcBef>
                <a:spcPts val="1600"/>
              </a:spcBef>
              <a:spcAft>
                <a:spcPts val="0"/>
              </a:spcAft>
              <a:buNone/>
            </a:pPr>
            <a:r>
              <a:rPr lang="en"/>
              <a:t>Curiosity</a:t>
            </a:r>
            <a:r>
              <a:rPr lang="en"/>
              <a:t>-driven networks, where the change in prediction error is the loss function, have recently shown effectiveness in robotic and predictive AI tasks. </a:t>
            </a:r>
            <a:endParaRPr/>
          </a:p>
          <a:p>
            <a:pPr indent="-361950" lvl="0" marL="457200" rtl="0" algn="l">
              <a:spcBef>
                <a:spcPts val="1600"/>
              </a:spcBef>
              <a:spcAft>
                <a:spcPts val="0"/>
              </a:spcAft>
              <a:buSzPts val="2100"/>
              <a:buAutoNum type="arabicParenR"/>
            </a:pPr>
            <a:r>
              <a:rPr lang="en"/>
              <a:t>Could a </a:t>
            </a:r>
            <a:r>
              <a:rPr lang="en"/>
              <a:t>curiosity</a:t>
            </a:r>
            <a:r>
              <a:rPr lang="en"/>
              <a:t>-driven NLP task force algorithms to learn meaning (e.g. not the surface form of sentence structures)?</a:t>
            </a:r>
            <a:endParaRPr/>
          </a:p>
          <a:p>
            <a:pPr indent="-361950" lvl="0" marL="457200" rtl="0" algn="l">
              <a:spcBef>
                <a:spcPts val="0"/>
              </a:spcBef>
              <a:spcAft>
                <a:spcPts val="0"/>
              </a:spcAft>
              <a:buSzPts val="2100"/>
              <a:buAutoNum type="arabicParenR"/>
            </a:pPr>
            <a:r>
              <a:rPr lang="en"/>
              <a:t>Advancements in innovation and efficiency versus advancements in computational power - long and short-term impact</a:t>
            </a:r>
            <a:endParaRPr/>
          </a:p>
          <a:p>
            <a:pPr indent="-361950" lvl="0" marL="457200" rtl="0" algn="l">
              <a:spcBef>
                <a:spcPts val="0"/>
              </a:spcBef>
              <a:spcAft>
                <a:spcPts val="0"/>
              </a:spcAft>
              <a:buSzPts val="2100"/>
              <a:buAutoNum type="arabicParenR"/>
            </a:pPr>
            <a:r>
              <a:rPr lang="en"/>
              <a:t>Tripling parameter count for a 0.5% accuracy increase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97"/>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References</a:t>
            </a:r>
            <a:endParaRPr/>
          </a:p>
        </p:txBody>
      </p:sp>
      <p:sp>
        <p:nvSpPr>
          <p:cNvPr id="638" name="Google Shape;638;p97"/>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228600" lvl="0" marL="457200" rtl="0" algn="l">
              <a:lnSpc>
                <a:spcPct val="115000"/>
              </a:lnSpc>
              <a:spcBef>
                <a:spcPts val="0"/>
              </a:spcBef>
              <a:spcAft>
                <a:spcPts val="0"/>
              </a:spcAft>
              <a:buSzPts val="1100"/>
              <a:buNone/>
            </a:pPr>
            <a:r>
              <a:rPr lang="en" sz="1000">
                <a:latin typeface="Arial"/>
                <a:ea typeface="Arial"/>
                <a:cs typeface="Arial"/>
                <a:sym typeface="Arial"/>
              </a:rPr>
              <a:t>[1] Daniel Cer et al. “Universal Sentence Encoder”. In: CoRR abs/1803.11175 (2018). arXiv: 1803.11175. url: http://arxiv.org/abs/1803.11175.</a:t>
            </a:r>
            <a:endParaRPr sz="1000">
              <a:latin typeface="Arial"/>
              <a:ea typeface="Arial"/>
              <a:cs typeface="Arial"/>
              <a:sym typeface="Arial"/>
            </a:endParaRPr>
          </a:p>
          <a:p>
            <a:pPr indent="-228600" lvl="0" marL="457200" rtl="0" algn="l">
              <a:lnSpc>
                <a:spcPct val="115000"/>
              </a:lnSpc>
              <a:spcBef>
                <a:spcPts val="0"/>
              </a:spcBef>
              <a:spcAft>
                <a:spcPts val="0"/>
              </a:spcAft>
              <a:buSzPts val="1100"/>
              <a:buNone/>
            </a:pPr>
            <a:r>
              <a:rPr lang="en" sz="1000">
                <a:latin typeface="Arial"/>
                <a:ea typeface="Arial"/>
                <a:cs typeface="Arial"/>
                <a:sym typeface="Arial"/>
              </a:rPr>
              <a:t>[2] Kyunghyun Cho et al. “Learning Phrase Representations using RNN Encoder– Decoder for Statistical Machine Translation”. In: Proceedings of the 2014 Conference on Empirical Methods in Natural Language Processing (EMNLP). Doha, Qatar: Association for Computational Linguistics, Oct. 2014, pp. 1724– 1734. url: http://www.aclweb.org/anthology/D14-1179.</a:t>
            </a:r>
            <a:endParaRPr sz="1000">
              <a:latin typeface="Arial"/>
              <a:ea typeface="Arial"/>
              <a:cs typeface="Arial"/>
              <a:sym typeface="Arial"/>
            </a:endParaRPr>
          </a:p>
          <a:p>
            <a:pPr indent="-228600" lvl="0" marL="457200" rtl="0" algn="l">
              <a:lnSpc>
                <a:spcPct val="115000"/>
              </a:lnSpc>
              <a:spcBef>
                <a:spcPts val="0"/>
              </a:spcBef>
              <a:spcAft>
                <a:spcPts val="0"/>
              </a:spcAft>
              <a:buSzPts val="1100"/>
              <a:buNone/>
            </a:pPr>
            <a:r>
              <a:rPr lang="en" sz="1000">
                <a:latin typeface="Arial"/>
                <a:ea typeface="Arial"/>
                <a:cs typeface="Arial"/>
                <a:sym typeface="Arial"/>
              </a:rPr>
              <a:t>[3] Mohit Iyyer et al. “Deep Unordered Composition Rivals Syntactic Meth- ods for Text Classification”. In: Proceedings of the 53rd Annual Meeting of the Association for Computational Linguistics and the 7th International Joint Conference on Natural Language Processing of the Asian Federa- tion of Natural Language Processing, ACL 2015, July 26-31, 2015, Bei- jing, China, Volume 1: Long Papers. 2015, pp. 1681–1691. url: http: //aclweb.org/anthology/P/P15/P15-1162.pdf.</a:t>
            </a:r>
            <a:endParaRPr sz="1000">
              <a:latin typeface="Arial"/>
              <a:ea typeface="Arial"/>
              <a:cs typeface="Arial"/>
              <a:sym typeface="Arial"/>
            </a:endParaRPr>
          </a:p>
          <a:p>
            <a:pPr indent="-228600" lvl="0" marL="457200" rtl="0" algn="l">
              <a:lnSpc>
                <a:spcPct val="115000"/>
              </a:lnSpc>
              <a:spcBef>
                <a:spcPts val="0"/>
              </a:spcBef>
              <a:spcAft>
                <a:spcPts val="0"/>
              </a:spcAft>
              <a:buSzPts val="1100"/>
              <a:buNone/>
            </a:pPr>
            <a:r>
              <a:rPr lang="en" sz="1000">
                <a:latin typeface="Arial"/>
                <a:ea typeface="Arial"/>
                <a:cs typeface="Arial"/>
                <a:sym typeface="Arial"/>
              </a:rPr>
              <a:t>[4]  Ryan Kiros et al. “Skip-Thought Vectors”. In: CoRR abs/1506.06726 (2015). arXiv: 1506.06726. url: http://arxiv.org/abs/1506.06726.</a:t>
            </a:r>
            <a:endParaRPr sz="1000">
              <a:latin typeface="Arial"/>
              <a:ea typeface="Arial"/>
              <a:cs typeface="Arial"/>
              <a:sym typeface="Arial"/>
            </a:endParaRPr>
          </a:p>
          <a:p>
            <a:pPr indent="-228600" lvl="0" marL="457200" rtl="0" algn="l">
              <a:lnSpc>
                <a:spcPct val="115000"/>
              </a:lnSpc>
              <a:spcBef>
                <a:spcPts val="0"/>
              </a:spcBef>
              <a:spcAft>
                <a:spcPts val="0"/>
              </a:spcAft>
              <a:buSzPts val="1100"/>
              <a:buNone/>
            </a:pPr>
            <a:r>
              <a:rPr lang="en" sz="1000">
                <a:latin typeface="Arial"/>
                <a:ea typeface="Arial"/>
                <a:cs typeface="Arial"/>
                <a:sym typeface="Arial"/>
              </a:rPr>
              <a:t>[5]  Quoc V. Le and Tomas Mikolov. “Distributed Representations of Sentences and Documents”. In: ICML. Vol. 32. JMLR Workshop and Conference Proceedings. JMLR.org, 2014, pp. 1188–1196. url: http://dblp.uni- trier.de/db/conf/icml/icml2014.html#LeM14.</a:t>
            </a:r>
            <a:endParaRPr sz="1000">
              <a:latin typeface="Arial"/>
              <a:ea typeface="Arial"/>
              <a:cs typeface="Arial"/>
              <a:sym typeface="Arial"/>
            </a:endParaRPr>
          </a:p>
          <a:p>
            <a:pPr indent="-228600" lvl="0" marL="457200" rtl="0" algn="l">
              <a:lnSpc>
                <a:spcPct val="115000"/>
              </a:lnSpc>
              <a:spcBef>
                <a:spcPts val="0"/>
              </a:spcBef>
              <a:spcAft>
                <a:spcPts val="0"/>
              </a:spcAft>
              <a:buSzPts val="1100"/>
              <a:buNone/>
            </a:pPr>
            <a:r>
              <a:rPr lang="en" sz="1000">
                <a:latin typeface="Arial"/>
                <a:ea typeface="Arial"/>
                <a:cs typeface="Arial"/>
                <a:sym typeface="Arial"/>
              </a:rPr>
              <a:t>[6]  Lajanugen Logeswaran and Honglak Lee. “An efficient framework for learn- ing sentence representations”. In: International Conference on Learning Representations. 2018. url: https://openreview.net/forum?id=rJvJXZb0W.</a:t>
            </a:r>
            <a:endParaRPr sz="1000">
              <a:latin typeface="Arial"/>
              <a:ea typeface="Arial"/>
              <a:cs typeface="Arial"/>
              <a:sym typeface="Arial"/>
            </a:endParaRPr>
          </a:p>
          <a:p>
            <a:pPr indent="-228600" lvl="0" marL="457200" rtl="0" algn="l">
              <a:lnSpc>
                <a:spcPct val="115000"/>
              </a:lnSpc>
              <a:spcBef>
                <a:spcPts val="0"/>
              </a:spcBef>
              <a:spcAft>
                <a:spcPts val="0"/>
              </a:spcAft>
              <a:buSzPts val="1100"/>
              <a:buNone/>
            </a:pPr>
            <a:r>
              <a:rPr lang="en" sz="1000">
                <a:latin typeface="Arial"/>
                <a:ea typeface="Arial"/>
                <a:cs typeface="Arial"/>
                <a:sym typeface="Arial"/>
              </a:rPr>
              <a:t>[7]  Tomas Mikolov et al. “Distributed Representations of Words and Phrases and their Compositionality”. In: Advances in Neural Information Process- ing Systems 26. Ed. by C. J. C. Burges et al. Curran Associates, Inc., 2013, pp. 3111–3119. url: http://papers.nips.cc/paper/5021- distributed - representations - of - words - and - phrases - and - their - compositionality.pdf.</a:t>
            </a:r>
            <a:endParaRPr sz="1000">
              <a:latin typeface="Arial"/>
              <a:ea typeface="Arial"/>
              <a:cs typeface="Arial"/>
              <a:sym typeface="Arial"/>
            </a:endParaRPr>
          </a:p>
          <a:p>
            <a:pPr indent="-228600" lvl="0" marL="457200" rtl="0" algn="l">
              <a:lnSpc>
                <a:spcPct val="115000"/>
              </a:lnSpc>
              <a:spcBef>
                <a:spcPts val="0"/>
              </a:spcBef>
              <a:spcAft>
                <a:spcPts val="0"/>
              </a:spcAft>
              <a:buSzPts val="1100"/>
              <a:buNone/>
            </a:pPr>
            <a:r>
              <a:rPr lang="en" sz="1000">
                <a:latin typeface="Arial"/>
                <a:ea typeface="Arial"/>
                <a:cs typeface="Arial"/>
                <a:sym typeface="Arial"/>
              </a:rPr>
              <a:t>[8]  Ashish Vaswani et al. “Attention is All you Need”. In: Advances in Neural Information Processing Systems 30. Ed. by I. Guyon et al. Curran Asso- ciates, Inc., 2017, pp. 5998–6008. url: http://papers.nips.cc/paper/ 7181-attention-is-all-you-need.pdf.</a:t>
            </a:r>
            <a:endParaRPr sz="1000">
              <a:latin typeface="Arial"/>
              <a:ea typeface="Arial"/>
              <a:cs typeface="Arial"/>
              <a:sym typeface="Arial"/>
            </a:endParaRPr>
          </a:p>
          <a:p>
            <a:pPr indent="0" lvl="0" marL="0" rtl="0" algn="l">
              <a:spcBef>
                <a:spcPts val="8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Word2vec - Negative sampling</a:t>
            </a:r>
            <a:endParaRPr b="0" i="0" sz="3300" u="none" cap="none" strike="noStrike">
              <a:solidFill>
                <a:schemeClr val="dk1"/>
              </a:solidFill>
              <a:latin typeface="Calibri"/>
              <a:ea typeface="Calibri"/>
              <a:cs typeface="Calibri"/>
              <a:sym typeface="Calibri"/>
            </a:endParaRPr>
          </a:p>
        </p:txBody>
      </p:sp>
      <p:sp>
        <p:nvSpPr>
          <p:cNvPr id="119" name="Google Shape;119;p2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1" i="0" lang="en" sz="2100" u="none" cap="none" strike="noStrike">
                <a:solidFill>
                  <a:schemeClr val="dk1"/>
                </a:solidFill>
                <a:latin typeface="Calibri"/>
                <a:ea typeface="Calibri"/>
                <a:cs typeface="Calibri"/>
                <a:sym typeface="Calibri"/>
              </a:rPr>
              <a:t>Big idea: </a:t>
            </a:r>
            <a:r>
              <a:rPr b="0" i="0" lang="en" sz="2100" u="none" cap="none" strike="noStrike">
                <a:solidFill>
                  <a:schemeClr val="dk1"/>
                </a:solidFill>
                <a:latin typeface="Calibri"/>
                <a:ea typeface="Calibri"/>
                <a:cs typeface="Calibri"/>
                <a:sym typeface="Calibri"/>
              </a:rPr>
              <a:t>Each training sample updates a small amount of weights</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Output of the network is a one-hot vector, so it is sparse</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If update all, say 300x10000 = 3M, if update 5+1 = 6*300 = 1,800</a:t>
            </a:r>
            <a:endParaRPr sz="1100"/>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Instead of updating all weights, update 5-20 “negative” (0) weights randomly, as well as the positive weight</a:t>
            </a:r>
            <a:endParaRPr/>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Negative samples chosen from unigram distribution – frequent words selected more often. ¾ power is empirical</a:t>
            </a:r>
            <a:endParaRPr b="0" i="0" sz="2100" u="none" cap="none" strike="noStrike">
              <a:solidFill>
                <a:schemeClr val="dk1"/>
              </a:solidFill>
              <a:latin typeface="Calibri"/>
              <a:ea typeface="Calibri"/>
              <a:cs typeface="Calibri"/>
              <a:sym typeface="Calibri"/>
            </a:endParaRPr>
          </a:p>
        </p:txBody>
      </p:sp>
      <p:pic>
        <p:nvPicPr>
          <p:cNvPr id="120" name="Google Shape;120;p22"/>
          <p:cNvPicPr preferRelativeResize="0"/>
          <p:nvPr/>
        </p:nvPicPr>
        <p:blipFill rotWithShape="1">
          <a:blip r:embed="rId3">
            <a:alphaModFix/>
          </a:blip>
          <a:srcRect b="0" l="0" r="0" t="0"/>
          <a:stretch/>
        </p:blipFill>
        <p:spPr>
          <a:xfrm>
            <a:off x="5829299" y="3773775"/>
            <a:ext cx="2686050" cy="1104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